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1"/>
  </p:notesMasterIdLst>
  <p:sldIdLst>
    <p:sldId id="268" r:id="rId2"/>
    <p:sldId id="303" r:id="rId3"/>
    <p:sldId id="304" r:id="rId4"/>
    <p:sldId id="269" r:id="rId5"/>
    <p:sldId id="273" r:id="rId6"/>
    <p:sldId id="274" r:id="rId7"/>
    <p:sldId id="275" r:id="rId8"/>
    <p:sldId id="276" r:id="rId9"/>
    <p:sldId id="278" r:id="rId10"/>
    <p:sldId id="277" r:id="rId11"/>
    <p:sldId id="280" r:id="rId12"/>
    <p:sldId id="279" r:id="rId13"/>
    <p:sldId id="270" r:id="rId14"/>
    <p:sldId id="281" r:id="rId15"/>
    <p:sldId id="282" r:id="rId16"/>
    <p:sldId id="283" r:id="rId17"/>
    <p:sldId id="271" r:id="rId18"/>
    <p:sldId id="286" r:id="rId19"/>
    <p:sldId id="285" r:id="rId20"/>
    <p:sldId id="272" r:id="rId21"/>
    <p:sldId id="287" r:id="rId22"/>
    <p:sldId id="293" r:id="rId23"/>
    <p:sldId id="294" r:id="rId24"/>
    <p:sldId id="296" r:id="rId25"/>
    <p:sldId id="297" r:id="rId26"/>
    <p:sldId id="298" r:id="rId27"/>
    <p:sldId id="299" r:id="rId28"/>
    <p:sldId id="300" r:id="rId29"/>
    <p:sldId id="302" r:id="rId3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ádio Popular" initials="R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CCFFFF"/>
    <a:srgbClr val="990000"/>
    <a:srgbClr val="CC66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2606" autoAdjust="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DE6BE-A41B-450A-993B-3FA8923A1F68}" type="datetimeFigureOut">
              <a:rPr lang="pt-PT" smtClean="0"/>
              <a:pPr/>
              <a:t>25-08-2011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FF194-2A2C-41C8-BC72-3CED0410F0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65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arredondad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B0B883-BE50-465D-AC70-3AF0FCDD47AD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4549FE-B5CC-42E9-9647-43F4160697B3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9F7BF1-3EE7-4A8F-B80C-9A1D4B349497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8BA1B6-669F-44FA-997B-22F52CF43A1F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arredondad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arredondad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1D9007-BE62-43C7-876F-7D3F234F3227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376CBC-FC85-49FB-87D2-53900FDFEAFC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1F39A2-2496-4D54-AEAB-424342C383F4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358731-4BDB-4240-A68B-53207A53569A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D3F88-D601-4EDC-BA53-52EEE8D0A225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BC1AA7-0D86-41B9-9751-507355B1C72E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ctângulo de Canto Simples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CBE703-6446-4D5A-8FC9-D3E35AFAD9A9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arredondad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Marcador de Posição do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F940835-DF1D-4701-AC13-4713ADCABD55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381000" y="381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PT">
                <a:solidFill>
                  <a:srgbClr val="FF9900"/>
                </a:solidFill>
                <a:latin typeface="Comic Sans MS" pitchFamily="66" charset="0"/>
              </a:rPr>
              <a:t>A Atmosfera da Terra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467544" y="1124744"/>
            <a:ext cx="8136904" cy="3384376"/>
          </a:xfrm>
        </p:spPr>
        <p:txBody>
          <a:bodyPr>
            <a:normAutofit fontScale="90000"/>
          </a:bodyPr>
          <a:lstStyle/>
          <a:p>
            <a:pPr marL="444500" indent="-444500">
              <a:spcBef>
                <a:spcPts val="0"/>
              </a:spcBef>
              <a:tabLst>
                <a:tab pos="990600" algn="l"/>
              </a:tabLst>
            </a:pPr>
            <a:r>
              <a:rPr lang="pt-PT" dirty="0" smtClean="0">
                <a:effectLst/>
              </a:rPr>
              <a:t>1. EVOLUÇÃO </a:t>
            </a:r>
            <a:r>
              <a:rPr lang="pt-PT" dirty="0">
                <a:effectLst/>
              </a:rPr>
              <a:t>DA ATMOSFERA </a:t>
            </a:r>
            <a:r>
              <a:rPr lang="pt-PT" dirty="0" smtClean="0">
                <a:effectLst/>
              </a:rPr>
              <a:t>TERRESTRE</a:t>
            </a:r>
            <a:r>
              <a:rPr lang="pt-PT" dirty="0">
                <a:effectLst/>
              </a:rPr>
              <a:t>: BREVE </a:t>
            </a:r>
            <a:r>
              <a:rPr lang="pt-PT" dirty="0" smtClean="0">
                <a:effectLst/>
              </a:rPr>
              <a:t>HISTÓRIA</a:t>
            </a:r>
            <a:r>
              <a:rPr lang="pt-PT" dirty="0">
                <a:effectLst/>
              </a:rPr>
              <a:t/>
            </a:r>
            <a:br>
              <a:rPr lang="pt-PT" dirty="0">
                <a:effectLst/>
              </a:rPr>
            </a:br>
            <a:r>
              <a:rPr lang="pt-PT" sz="2000" dirty="0" smtClean="0">
                <a:effectLst/>
              </a:rPr>
              <a:t> </a:t>
            </a:r>
            <a:r>
              <a:rPr lang="pt-PT" dirty="0">
                <a:effectLst/>
              </a:rPr>
              <a:t/>
            </a:r>
            <a:br>
              <a:rPr lang="pt-PT" dirty="0">
                <a:effectLst/>
              </a:rPr>
            </a:br>
            <a:r>
              <a:rPr lang="pt-PT" sz="2600" dirty="0">
                <a:effectLst/>
              </a:rPr>
              <a:t>1.1. DA ATMOSFERA PRIMITIVA À ATMOSFERA </a:t>
            </a:r>
            <a:r>
              <a:rPr lang="pt-PT" sz="2600" dirty="0" smtClean="0">
                <a:effectLst/>
              </a:rPr>
              <a:t>ACTUAL</a:t>
            </a:r>
            <a:br>
              <a:rPr lang="pt-PT" sz="2600" dirty="0" smtClean="0">
                <a:effectLst/>
              </a:rPr>
            </a:br>
            <a:r>
              <a:rPr lang="pt-PT" sz="1100" dirty="0" smtClean="0">
                <a:effectLst/>
              </a:rPr>
              <a:t> </a:t>
            </a:r>
            <a:r>
              <a:rPr lang="pt-PT" sz="2600" dirty="0">
                <a:effectLst/>
              </a:rPr>
              <a:t/>
            </a:r>
            <a:br>
              <a:rPr lang="pt-PT" sz="2600" dirty="0">
                <a:effectLst/>
              </a:rPr>
            </a:br>
            <a:r>
              <a:rPr lang="pt-PT" sz="2600" dirty="0" smtClean="0">
                <a:effectLst/>
              </a:rPr>
              <a:t>1.2</a:t>
            </a:r>
            <a:r>
              <a:rPr lang="pt-PT" sz="2600" dirty="0">
                <a:effectLst/>
              </a:rPr>
              <a:t>. ALTERAÇÃO DA CONCENTRAÇÃO DOS </a:t>
            </a:r>
            <a:r>
              <a:rPr lang="pt-PT" sz="2600" dirty="0" smtClean="0">
                <a:effectLst/>
              </a:rPr>
              <a:t>       		COMPONENTES </a:t>
            </a:r>
            <a:r>
              <a:rPr lang="pt-PT" sz="2600" dirty="0">
                <a:effectLst/>
              </a:rPr>
              <a:t>VESTIGIAIS DA </a:t>
            </a:r>
            <a:r>
              <a:rPr lang="pt-PT" sz="2600" dirty="0" smtClean="0">
                <a:effectLst/>
              </a:rPr>
              <a:t>ATMOSFERA.</a:t>
            </a:r>
            <a:br>
              <a:rPr lang="pt-PT" sz="2600" dirty="0" smtClean="0">
                <a:effectLst/>
              </a:rPr>
            </a:br>
            <a:r>
              <a:rPr lang="pt-PT" sz="2600" dirty="0" smtClean="0">
                <a:effectLst/>
              </a:rPr>
              <a:t>	DOSE LETAL DE UM PRODUTO QUÍMICO</a:t>
            </a:r>
            <a:r>
              <a:rPr lang="pt-PT" sz="2400" dirty="0">
                <a:effectLst/>
              </a:rPr>
              <a:t/>
            </a:r>
            <a:br>
              <a:rPr lang="pt-PT" sz="2400" dirty="0">
                <a:effectLst/>
              </a:rPr>
            </a:br>
            <a:endParaRPr lang="pt-PT" sz="2600" dirty="0">
              <a:effectLst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4675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endParaRPr lang="pt-PT" sz="2700" dirty="0">
              <a:effectLst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7544" y="519063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+mj-lt"/>
              </a:rPr>
              <a:t>UNIDADE 2 </a:t>
            </a:r>
            <a:r>
              <a:rPr lang="pt-PT" sz="2000" b="1" dirty="0"/>
              <a:t>–</a:t>
            </a:r>
            <a:r>
              <a:rPr lang="pt-PT" sz="2000" b="1" dirty="0" smtClean="0">
                <a:latin typeface="+mj-lt"/>
              </a:rPr>
              <a:t> NA ATMOSFERA DA TERRA: RADIAÇÃO, MATÉRIA E ESTRUTURA</a:t>
            </a:r>
            <a:endParaRPr lang="pt-PT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89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ACTUAL DA TERRA</a:t>
            </a:r>
            <a:endParaRPr lang="pt-PT" sz="3000" cap="all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2979762" y="1196752"/>
            <a:ext cx="5705450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39" y="1284163"/>
            <a:ext cx="8058509" cy="4233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6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IMPORTÂNCIA DO OXIGÉNIO</a:t>
            </a:r>
            <a:endParaRPr lang="pt-PT" sz="3000" cap="all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2979762" y="1196752"/>
            <a:ext cx="5705450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467544" y="1196752"/>
            <a:ext cx="8352928" cy="4104456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O oxigénio é </a:t>
            </a:r>
            <a:r>
              <a:rPr lang="pt-PT" sz="2400" dirty="0" smtClean="0"/>
              <a:t>importante para:</a:t>
            </a:r>
          </a:p>
          <a:p>
            <a:pPr lvl="1"/>
            <a:r>
              <a:rPr lang="pt-PT" dirty="0" smtClean="0"/>
              <a:t>Os </a:t>
            </a:r>
            <a:r>
              <a:rPr lang="pt-PT" dirty="0"/>
              <a:t>animais e as plantas </a:t>
            </a:r>
            <a:r>
              <a:rPr lang="pt-PT" b="1" dirty="0" smtClean="0"/>
              <a:t>respirarem</a:t>
            </a:r>
            <a:r>
              <a:rPr lang="pt-PT" dirty="0" smtClean="0"/>
              <a:t>;</a:t>
            </a:r>
          </a:p>
          <a:p>
            <a:pPr lvl="1"/>
            <a:r>
              <a:rPr lang="pt-PT" b="1" dirty="0" smtClean="0"/>
              <a:t>Formar a camada </a:t>
            </a:r>
            <a:r>
              <a:rPr lang="pt-PT" b="1" dirty="0"/>
              <a:t>de </a:t>
            </a:r>
            <a:r>
              <a:rPr lang="pt-PT" b="1" dirty="0" smtClean="0"/>
              <a:t>ozono</a:t>
            </a:r>
            <a:r>
              <a:rPr lang="pt-PT" dirty="0" smtClean="0"/>
              <a:t>, </a:t>
            </a:r>
            <a:r>
              <a:rPr lang="pt-PT" dirty="0"/>
              <a:t>que absorve as radiações ultravioletas solares </a:t>
            </a:r>
            <a:r>
              <a:rPr lang="pt-PT" dirty="0" smtClean="0"/>
              <a:t>com mais energia, </a:t>
            </a:r>
            <a:r>
              <a:rPr lang="pt-PT" dirty="0"/>
              <a:t>mortais para </a:t>
            </a:r>
            <a:r>
              <a:rPr lang="pt-PT" dirty="0" smtClean="0"/>
              <a:t>os</a:t>
            </a:r>
            <a:br>
              <a:rPr lang="pt-PT" dirty="0" smtClean="0"/>
            </a:br>
            <a:r>
              <a:rPr lang="pt-PT" dirty="0" smtClean="0"/>
              <a:t>seres </a:t>
            </a:r>
            <a:r>
              <a:rPr lang="pt-PT" dirty="0"/>
              <a:t>vivos</a:t>
            </a:r>
            <a:r>
              <a:rPr lang="pt-PT" dirty="0" smtClean="0"/>
              <a:t>.</a:t>
            </a:r>
          </a:p>
          <a:p>
            <a:endParaRPr lang="pt-PT" sz="2400" dirty="0" smtClean="0"/>
          </a:p>
          <a:p>
            <a:r>
              <a:rPr lang="pt-PT" sz="2400" dirty="0"/>
              <a:t>U</a:t>
            </a:r>
            <a:r>
              <a:rPr lang="pt-PT" sz="2400" dirty="0" smtClean="0"/>
              <a:t>ma </a:t>
            </a:r>
            <a:r>
              <a:rPr lang="pt-PT" sz="2400" dirty="0"/>
              <a:t>atmosfera </a:t>
            </a:r>
            <a:r>
              <a:rPr lang="pt-PT" sz="2400" dirty="0" smtClean="0"/>
              <a:t>com </a:t>
            </a:r>
            <a:r>
              <a:rPr lang="pt-PT" sz="2400" b="1" dirty="0" smtClean="0"/>
              <a:t>muito oxigénio </a:t>
            </a:r>
            <a:r>
              <a:rPr lang="pt-PT" sz="2400" dirty="0"/>
              <a:t>tornaria </a:t>
            </a:r>
            <a:r>
              <a:rPr lang="pt-PT" sz="2400" dirty="0" smtClean="0"/>
              <a:t>a </a:t>
            </a:r>
            <a:r>
              <a:rPr lang="pt-PT" sz="2400" b="1" dirty="0" smtClean="0"/>
              <a:t>vida </a:t>
            </a:r>
            <a:r>
              <a:rPr lang="pt-PT" sz="2400" b="1" dirty="0"/>
              <a:t>impossível</a:t>
            </a:r>
            <a:r>
              <a:rPr lang="pt-PT" sz="2400" dirty="0"/>
              <a:t>, pois </a:t>
            </a:r>
            <a:r>
              <a:rPr lang="pt-PT" sz="2400" dirty="0" smtClean="0"/>
              <a:t>é um </a:t>
            </a:r>
            <a:r>
              <a:rPr lang="pt-PT" sz="2400" b="1" dirty="0" smtClean="0"/>
              <a:t>forte oxidante </a:t>
            </a:r>
            <a:r>
              <a:rPr lang="pt-PT" sz="2400" dirty="0" smtClean="0"/>
              <a:t>(oxida as substâncias) e um bom </a:t>
            </a:r>
            <a:r>
              <a:rPr lang="pt-PT" sz="2400" b="1" dirty="0" smtClean="0"/>
              <a:t>comburente</a:t>
            </a:r>
            <a:r>
              <a:rPr lang="pt-PT" sz="2400" dirty="0" smtClean="0"/>
              <a:t> (provoca </a:t>
            </a:r>
            <a:r>
              <a:rPr lang="pt-PT" sz="2400" dirty="0"/>
              <a:t>as </a:t>
            </a:r>
            <a:r>
              <a:rPr lang="pt-PT" sz="2400" dirty="0" smtClean="0"/>
              <a:t>combustões, como os fogos).</a:t>
            </a:r>
          </a:p>
        </p:txBody>
      </p:sp>
    </p:spTree>
    <p:extLst>
      <p:ext uri="{BB962C8B-B14F-4D97-AF65-F5344CB8AC3E}">
        <p14:creationId xmlns:p14="http://schemas.microsoft.com/office/powerpoint/2010/main" val="38262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IMPORTÂNCIA DO AZOTO</a:t>
            </a:r>
            <a:endParaRPr lang="pt-PT" sz="3000" cap="all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2979762" y="1196752"/>
            <a:ext cx="5705450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467544" y="1196752"/>
            <a:ext cx="8217668" cy="4104456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O </a:t>
            </a:r>
            <a:r>
              <a:rPr lang="pt-PT" sz="2400" dirty="0" smtClean="0"/>
              <a:t>azoto é importante para:</a:t>
            </a:r>
          </a:p>
          <a:p>
            <a:pPr lvl="1"/>
            <a:r>
              <a:rPr lang="pt-PT" dirty="0" smtClean="0"/>
              <a:t>A </a:t>
            </a:r>
            <a:r>
              <a:rPr lang="pt-PT" b="1" dirty="0" smtClean="0"/>
              <a:t>alimentação</a:t>
            </a:r>
            <a:r>
              <a:rPr lang="pt-PT" dirty="0" smtClean="0"/>
              <a:t> </a:t>
            </a:r>
            <a:r>
              <a:rPr lang="pt-PT" dirty="0"/>
              <a:t>e </a:t>
            </a:r>
            <a:r>
              <a:rPr lang="pt-PT" b="1" dirty="0" smtClean="0"/>
              <a:t>crescimento</a:t>
            </a:r>
            <a:r>
              <a:rPr lang="pt-PT" dirty="0" smtClean="0"/>
              <a:t> </a:t>
            </a:r>
            <a:r>
              <a:rPr lang="pt-PT" dirty="0"/>
              <a:t>dos seres </a:t>
            </a:r>
            <a:r>
              <a:rPr lang="pt-PT" dirty="0" smtClean="0"/>
              <a:t>vivos</a:t>
            </a:r>
            <a:br>
              <a:rPr lang="pt-PT" dirty="0" smtClean="0"/>
            </a:br>
            <a:r>
              <a:rPr lang="pt-PT" dirty="0" smtClean="0"/>
              <a:t>(as </a:t>
            </a:r>
            <a:r>
              <a:rPr lang="pt-PT" dirty="0"/>
              <a:t>proteínas e os ácidos </a:t>
            </a:r>
            <a:r>
              <a:rPr lang="pt-PT" dirty="0" smtClean="0"/>
              <a:t>nucleicos têm átomos </a:t>
            </a:r>
            <a:r>
              <a:rPr lang="pt-PT" dirty="0"/>
              <a:t>de azoto</a:t>
            </a:r>
            <a:r>
              <a:rPr lang="pt-PT" dirty="0" smtClean="0"/>
              <a:t>);</a:t>
            </a:r>
          </a:p>
          <a:p>
            <a:pPr lvl="1"/>
            <a:r>
              <a:rPr lang="pt-PT" dirty="0" smtClean="0"/>
              <a:t>A </a:t>
            </a:r>
            <a:r>
              <a:rPr lang="pt-PT" b="1" dirty="0"/>
              <a:t>produção de fertilizantes</a:t>
            </a:r>
            <a:r>
              <a:rPr lang="pt-PT" dirty="0"/>
              <a:t>, </a:t>
            </a:r>
            <a:r>
              <a:rPr lang="pt-PT" dirty="0" smtClean="0"/>
              <a:t>que fornecem azoto às </a:t>
            </a:r>
            <a:r>
              <a:rPr lang="pt-PT" dirty="0"/>
              <a:t>plantas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05710"/>
            <a:ext cx="3254673" cy="364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98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211" y="1967177"/>
            <a:ext cx="3806949" cy="434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IMPORTÂNCIA DO VAPOR DE ÁGUA E DO CO</a:t>
            </a:r>
            <a:r>
              <a:rPr lang="pt-PT" sz="3000" cap="all" baseline="-25000" dirty="0" smtClean="0">
                <a:effectLst/>
              </a:rPr>
              <a:t>2</a:t>
            </a:r>
            <a:endParaRPr lang="pt-PT" sz="3000" cap="all" baseline="-25000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2286000" y="227483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14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 </a:t>
            </a:r>
            <a:r>
              <a:rPr lang="pt-PT" sz="2400" dirty="0"/>
              <a:t>vapor de água e o </a:t>
            </a:r>
            <a:r>
              <a:rPr lang="pt-PT" sz="2400" dirty="0" smtClean="0"/>
              <a:t>CO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são </a:t>
            </a:r>
            <a:r>
              <a:rPr lang="pt-PT" sz="2400" dirty="0"/>
              <a:t>importantes para </a:t>
            </a:r>
            <a:r>
              <a:rPr lang="pt-PT" sz="2400" dirty="0" smtClean="0"/>
              <a:t>a </a:t>
            </a:r>
            <a:r>
              <a:rPr lang="pt-PT" sz="2400" b="1" dirty="0" smtClean="0"/>
              <a:t>fotossíntese</a:t>
            </a:r>
            <a:r>
              <a:rPr lang="pt-PT" sz="2400" dirty="0"/>
              <a:t>, </a:t>
            </a:r>
            <a:r>
              <a:rPr lang="pt-PT" sz="2400" dirty="0" smtClean="0"/>
              <a:t>a </a:t>
            </a:r>
            <a:r>
              <a:rPr lang="pt-PT" sz="2400" b="1" dirty="0" smtClean="0"/>
              <a:t>respiração</a:t>
            </a:r>
            <a:r>
              <a:rPr lang="pt-PT" sz="2400" dirty="0" smtClean="0"/>
              <a:t> e a </a:t>
            </a:r>
            <a:r>
              <a:rPr lang="pt-PT" sz="2400" b="1" dirty="0"/>
              <a:t>regulação do clima </a:t>
            </a:r>
            <a:r>
              <a:rPr lang="pt-PT" sz="2400" dirty="0"/>
              <a:t>na </a:t>
            </a:r>
            <a:r>
              <a:rPr lang="pt-PT" sz="2400" dirty="0" smtClean="0"/>
              <a:t>Terra.</a:t>
            </a:r>
          </a:p>
        </p:txBody>
      </p:sp>
    </p:spTree>
    <p:extLst>
      <p:ext uri="{BB962C8B-B14F-4D97-AF65-F5344CB8AC3E}">
        <p14:creationId xmlns:p14="http://schemas.microsoft.com/office/powerpoint/2010/main" val="1773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IMPORTÂNCIA DO VAPOR DE ÁGUA E DO CO</a:t>
            </a:r>
            <a:r>
              <a:rPr lang="pt-PT" sz="3000" cap="all" baseline="-25000" dirty="0" smtClean="0">
                <a:effectLst/>
              </a:rPr>
              <a:t>2</a:t>
            </a:r>
            <a:endParaRPr lang="pt-PT" sz="3000" cap="all" baseline="-25000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14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Efeito </a:t>
            </a:r>
            <a:r>
              <a:rPr lang="pt-PT" sz="2400" b="1" dirty="0"/>
              <a:t>de estufa </a:t>
            </a:r>
            <a:r>
              <a:rPr lang="pt-PT" sz="2400" dirty="0" smtClean="0"/>
              <a:t>- O CO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e outros </a:t>
            </a:r>
            <a:r>
              <a:rPr lang="pt-PT" sz="2400" dirty="0"/>
              <a:t>gases </a:t>
            </a:r>
            <a:r>
              <a:rPr lang="pt-PT" sz="2400" dirty="0" smtClean="0"/>
              <a:t>vestigiais da atmosfera (metano, dióxido de </a:t>
            </a:r>
            <a:r>
              <a:rPr lang="pt-PT" sz="2400" dirty="0"/>
              <a:t>enxofre, </a:t>
            </a:r>
            <a:r>
              <a:rPr lang="pt-PT" sz="2400" dirty="0" smtClean="0"/>
              <a:t>dióxido </a:t>
            </a:r>
            <a:r>
              <a:rPr lang="pt-PT" sz="2400" dirty="0"/>
              <a:t>de azoto</a:t>
            </a:r>
            <a:r>
              <a:rPr lang="pt-PT" sz="2400" dirty="0" smtClean="0"/>
              <a:t>, vapor de água…) </a:t>
            </a:r>
            <a:r>
              <a:rPr lang="pt-PT" sz="2400" b="1" dirty="0" smtClean="0"/>
              <a:t>absorvem</a:t>
            </a:r>
            <a:r>
              <a:rPr lang="pt-PT" sz="2400" dirty="0" smtClean="0"/>
              <a:t> uma </a:t>
            </a:r>
            <a:r>
              <a:rPr lang="pt-PT" sz="2400" dirty="0"/>
              <a:t>parte da </a:t>
            </a:r>
            <a:r>
              <a:rPr lang="pt-PT" sz="2400" b="1" dirty="0"/>
              <a:t>radiação infravermelha </a:t>
            </a:r>
            <a:r>
              <a:rPr lang="pt-PT" sz="2400" dirty="0" smtClean="0"/>
              <a:t>libertada pela Terra, </a:t>
            </a:r>
            <a:r>
              <a:rPr lang="pt-PT" sz="2400" b="1" dirty="0" smtClean="0"/>
              <a:t>aquecendo-a</a:t>
            </a:r>
            <a:r>
              <a:rPr lang="pt-PT" sz="2400" dirty="0" smtClean="0"/>
              <a:t>.</a:t>
            </a:r>
            <a:endParaRPr lang="pt-PT" sz="2400" dirty="0"/>
          </a:p>
          <a:p>
            <a:endParaRPr lang="pt-PT" sz="2400" dirty="0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36912"/>
            <a:ext cx="3591168" cy="368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3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451917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atmosfera</a:t>
            </a:r>
          </a:p>
          <a:p>
            <a:pPr marL="622300" indent="-622300"/>
            <a:endParaRPr lang="pt-PT" sz="2700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559847"/>
            <a:ext cx="8075240" cy="4749473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Componentes vestigiais da atmosfera</a:t>
            </a:r>
            <a:r>
              <a:rPr lang="pt-PT" sz="2400" dirty="0" smtClean="0"/>
              <a:t>:</a:t>
            </a:r>
            <a:endParaRPr lang="pt-PT" sz="2400" dirty="0"/>
          </a:p>
          <a:p>
            <a:pPr lvl="1"/>
            <a:r>
              <a:rPr lang="pt-PT" dirty="0" smtClean="0"/>
              <a:t>Dióxido </a:t>
            </a:r>
            <a:r>
              <a:rPr lang="pt-PT" dirty="0"/>
              <a:t>de </a:t>
            </a:r>
            <a:r>
              <a:rPr lang="pt-PT" dirty="0" smtClean="0"/>
              <a:t>carbono (CO</a:t>
            </a:r>
            <a:r>
              <a:rPr lang="pt-PT" baseline="-25000" dirty="0" smtClean="0"/>
              <a:t>2</a:t>
            </a:r>
            <a:r>
              <a:rPr lang="pt-PT" dirty="0" smtClean="0"/>
              <a:t>);</a:t>
            </a:r>
            <a:endParaRPr lang="pt-PT" dirty="0"/>
          </a:p>
          <a:p>
            <a:pPr lvl="1"/>
            <a:r>
              <a:rPr lang="pt-PT" dirty="0" smtClean="0"/>
              <a:t>Metano (CH</a:t>
            </a:r>
            <a:r>
              <a:rPr lang="pt-PT" baseline="-25000" dirty="0" smtClean="0"/>
              <a:t>4</a:t>
            </a:r>
            <a:r>
              <a:rPr lang="pt-PT" dirty="0" smtClean="0"/>
              <a:t>);</a:t>
            </a:r>
            <a:endParaRPr lang="pt-PT" dirty="0"/>
          </a:p>
          <a:p>
            <a:pPr lvl="1"/>
            <a:r>
              <a:rPr lang="pt-PT" dirty="0"/>
              <a:t>Monóxido de </a:t>
            </a:r>
            <a:r>
              <a:rPr lang="pt-PT" dirty="0" smtClean="0"/>
              <a:t>carbono (CO);</a:t>
            </a:r>
            <a:endParaRPr lang="pt-PT" dirty="0"/>
          </a:p>
          <a:p>
            <a:pPr lvl="1"/>
            <a:r>
              <a:rPr lang="pt-PT" dirty="0" smtClean="0"/>
              <a:t>Clorofluorcarbonetos (CFC);</a:t>
            </a:r>
            <a:endParaRPr lang="pt-PT" dirty="0"/>
          </a:p>
          <a:p>
            <a:pPr lvl="1"/>
            <a:r>
              <a:rPr lang="pt-PT" dirty="0"/>
              <a:t>Óxidos de </a:t>
            </a:r>
            <a:r>
              <a:rPr lang="pt-PT" dirty="0" smtClean="0"/>
              <a:t>azoto (N</a:t>
            </a:r>
            <a:r>
              <a:rPr lang="pt-PT" baseline="-25000" dirty="0" smtClean="0"/>
              <a:t>2</a:t>
            </a:r>
            <a:r>
              <a:rPr lang="pt-PT" dirty="0" smtClean="0"/>
              <a:t>O, NO </a:t>
            </a:r>
            <a:r>
              <a:rPr lang="pt-PT" dirty="0"/>
              <a:t>e </a:t>
            </a:r>
            <a:r>
              <a:rPr lang="pt-PT" dirty="0" smtClean="0"/>
              <a:t>NO</a:t>
            </a:r>
            <a:r>
              <a:rPr lang="pt-PT" baseline="-25000" dirty="0" smtClean="0"/>
              <a:t>2</a:t>
            </a:r>
            <a:r>
              <a:rPr lang="pt-PT" dirty="0" smtClean="0"/>
              <a:t> = </a:t>
            </a:r>
            <a:r>
              <a:rPr lang="pt-PT" dirty="0" err="1" smtClean="0"/>
              <a:t>NO</a:t>
            </a:r>
            <a:r>
              <a:rPr lang="pt-PT" baseline="-25000" dirty="0" err="1" smtClean="0"/>
              <a:t>x</a:t>
            </a:r>
            <a:r>
              <a:rPr lang="pt-PT" dirty="0" smtClean="0"/>
              <a:t>);</a:t>
            </a:r>
            <a:endParaRPr lang="pt-PT" dirty="0"/>
          </a:p>
          <a:p>
            <a:pPr lvl="1"/>
            <a:r>
              <a:rPr lang="pt-PT" dirty="0"/>
              <a:t>Dióxido de enxofre </a:t>
            </a:r>
            <a:r>
              <a:rPr lang="pt-PT" dirty="0" smtClean="0"/>
              <a:t>(SO</a:t>
            </a:r>
            <a:r>
              <a:rPr lang="pt-PT" baseline="-25000" dirty="0" smtClean="0"/>
              <a:t>2</a:t>
            </a:r>
            <a:r>
              <a:rPr lang="pt-PT" dirty="0" smtClean="0"/>
              <a:t>);</a:t>
            </a:r>
          </a:p>
          <a:p>
            <a:pPr lvl="1"/>
            <a:r>
              <a:rPr lang="pt-PT" dirty="0" smtClean="0"/>
              <a:t>Sulfureto </a:t>
            </a:r>
            <a:r>
              <a:rPr lang="pt-PT" dirty="0"/>
              <a:t>de </a:t>
            </a:r>
            <a:r>
              <a:rPr lang="pt-PT" dirty="0" smtClean="0"/>
              <a:t>hidrogénio (H</a:t>
            </a:r>
            <a:r>
              <a:rPr lang="pt-PT" baseline="-25000" dirty="0" smtClean="0"/>
              <a:t>2</a:t>
            </a:r>
            <a:r>
              <a:rPr lang="pt-PT" dirty="0" smtClean="0"/>
              <a:t>S);</a:t>
            </a:r>
            <a:endParaRPr lang="pt-PT" dirty="0"/>
          </a:p>
          <a:p>
            <a:pPr lvl="1"/>
            <a:r>
              <a:rPr lang="pt-PT" dirty="0"/>
              <a:t>Ozono </a:t>
            </a:r>
            <a:r>
              <a:rPr lang="pt-PT" dirty="0" smtClean="0"/>
              <a:t>(O</a:t>
            </a:r>
            <a:r>
              <a:rPr lang="pt-PT" baseline="-25000" dirty="0" smtClean="0"/>
              <a:t>3</a:t>
            </a:r>
            <a:r>
              <a:rPr lang="pt-PT" dirty="0" smtClean="0"/>
              <a:t>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531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595933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559847"/>
            <a:ext cx="8291264" cy="4749473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Desde o </a:t>
            </a:r>
            <a:r>
              <a:rPr lang="pt-PT" sz="2400" b="1" dirty="0"/>
              <a:t>início do século XX </a:t>
            </a:r>
            <a:r>
              <a:rPr lang="pt-PT" sz="2400" dirty="0"/>
              <a:t>que a </a:t>
            </a:r>
            <a:r>
              <a:rPr lang="pt-PT" sz="2400" b="1" dirty="0"/>
              <a:t>composição</a:t>
            </a:r>
            <a:r>
              <a:rPr lang="pt-PT" sz="2400" dirty="0"/>
              <a:t> da atmosfera </a:t>
            </a:r>
            <a:r>
              <a:rPr lang="pt-PT" sz="2400" b="1" dirty="0" smtClean="0"/>
              <a:t>sofreu </a:t>
            </a:r>
            <a:r>
              <a:rPr lang="pt-PT" sz="2400" b="1" dirty="0"/>
              <a:t>alterações </a:t>
            </a:r>
            <a:r>
              <a:rPr lang="pt-PT" sz="2400" dirty="0"/>
              <a:t>nos seus </a:t>
            </a:r>
            <a:r>
              <a:rPr lang="pt-PT" sz="2400" b="1" dirty="0"/>
              <a:t>componentes </a:t>
            </a:r>
            <a:r>
              <a:rPr lang="pt-PT" sz="2400" b="1" dirty="0" smtClean="0"/>
              <a:t>vestigiais</a:t>
            </a:r>
            <a:r>
              <a:rPr lang="pt-PT" sz="2400" dirty="0" smtClean="0"/>
              <a:t>:</a:t>
            </a:r>
            <a:br>
              <a:rPr lang="pt-PT" sz="2400" dirty="0" smtClean="0"/>
            </a:br>
            <a:r>
              <a:rPr lang="pt-PT" sz="2400" dirty="0" smtClean="0"/>
              <a:t>surgiram </a:t>
            </a:r>
            <a:r>
              <a:rPr lang="pt-PT" sz="2400" b="1" dirty="0"/>
              <a:t>novos gases </a:t>
            </a:r>
            <a:r>
              <a:rPr lang="pt-PT" sz="2400" dirty="0"/>
              <a:t>e a sua </a:t>
            </a:r>
            <a:r>
              <a:rPr lang="pt-PT" sz="2400" b="1" dirty="0"/>
              <a:t>concentração aumentou</a:t>
            </a:r>
            <a:r>
              <a:rPr lang="pt-PT" sz="2400" dirty="0" smtClean="0"/>
              <a:t>.</a:t>
            </a:r>
            <a:r>
              <a:rPr lang="pt-PT" sz="2400" dirty="0"/>
              <a:t> </a:t>
            </a:r>
            <a:endParaRPr lang="pt-PT" sz="2400" dirty="0" smtClean="0"/>
          </a:p>
          <a:p>
            <a:endParaRPr lang="pt-PT" sz="2400" dirty="0" smtClean="0"/>
          </a:p>
          <a:p>
            <a:r>
              <a:rPr lang="pt-PT" sz="2400" dirty="0" smtClean="0"/>
              <a:t>Estes gases tornam-se </a:t>
            </a:r>
            <a:r>
              <a:rPr lang="pt-PT" sz="2400" b="1" dirty="0" smtClean="0"/>
              <a:t>poluentes</a:t>
            </a:r>
            <a:r>
              <a:rPr lang="pt-PT" sz="2400" dirty="0" smtClean="0"/>
              <a:t>, quando a sua </a:t>
            </a:r>
            <a:r>
              <a:rPr lang="pt-PT" sz="2400" b="1" dirty="0" smtClean="0"/>
              <a:t>quantidade</a:t>
            </a:r>
            <a:r>
              <a:rPr lang="pt-PT" sz="2400" dirty="0" smtClean="0"/>
              <a:t> </a:t>
            </a:r>
            <a:r>
              <a:rPr lang="pt-PT" sz="2400" b="1" dirty="0" smtClean="0"/>
              <a:t>aumenta muito</a:t>
            </a:r>
            <a:r>
              <a:rPr lang="pt-PT" sz="2400" dirty="0" smtClean="0"/>
              <a:t>, sendo </a:t>
            </a:r>
            <a:r>
              <a:rPr lang="pt-PT" sz="2400" b="1" dirty="0" smtClean="0"/>
              <a:t>perigosos</a:t>
            </a:r>
            <a:r>
              <a:rPr lang="pt-PT" sz="2400" dirty="0" smtClean="0"/>
              <a:t> </a:t>
            </a:r>
            <a:r>
              <a:rPr lang="pt-PT" sz="2400" dirty="0"/>
              <a:t>para os seres vivos e </a:t>
            </a:r>
            <a:r>
              <a:rPr lang="pt-PT" sz="2400" b="1" dirty="0" smtClean="0"/>
              <a:t>alterando </a:t>
            </a:r>
            <a:r>
              <a:rPr lang="pt-PT" sz="2400" b="1" dirty="0"/>
              <a:t>o </a:t>
            </a:r>
            <a:r>
              <a:rPr lang="pt-PT" sz="2400" b="1" dirty="0" smtClean="0"/>
              <a:t>clima</a:t>
            </a:r>
            <a:r>
              <a:rPr lang="pt-PT" sz="2400" dirty="0" smtClean="0"/>
              <a:t>.</a:t>
            </a:r>
          </a:p>
          <a:p>
            <a:endParaRPr lang="pt-PT" sz="2400" dirty="0"/>
          </a:p>
          <a:p>
            <a:r>
              <a:rPr lang="pt-PT" sz="2400" dirty="0" smtClean="0"/>
              <a:t>Isto acontece quando a </a:t>
            </a:r>
            <a:r>
              <a:rPr lang="pt-PT" sz="2400" b="1" dirty="0" smtClean="0"/>
              <a:t>velocidade de </a:t>
            </a:r>
            <a:r>
              <a:rPr lang="pt-PT" sz="2400" b="1" dirty="0"/>
              <a:t>lançamento </a:t>
            </a:r>
            <a:r>
              <a:rPr lang="pt-PT" sz="2400" dirty="0" smtClean="0"/>
              <a:t>dos </a:t>
            </a:r>
            <a:r>
              <a:rPr lang="pt-PT" sz="2400" dirty="0"/>
              <a:t>gases para a atmosfera é </a:t>
            </a:r>
            <a:r>
              <a:rPr lang="pt-PT" sz="2400" b="1" dirty="0"/>
              <a:t>superior à velocidade </a:t>
            </a:r>
            <a:r>
              <a:rPr lang="pt-PT" sz="2400" b="1" dirty="0" smtClean="0"/>
              <a:t>da sua remoção</a:t>
            </a:r>
            <a:r>
              <a:rPr lang="pt-PT" sz="2400" dirty="0" smtClean="0"/>
              <a:t>.</a:t>
            </a:r>
          </a:p>
          <a:p>
            <a:endParaRPr lang="pt-PT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</a:t>
            </a:r>
            <a:r>
              <a:rPr lang="pt-PT" sz="2700" cap="all" dirty="0" smtClean="0">
                <a:effectLst/>
              </a:rPr>
              <a:t>atmosfera</a:t>
            </a:r>
            <a:endParaRPr lang="pt-PT" sz="27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20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286000" y="15361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61450"/>
            <a:ext cx="5040560" cy="397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atmosfera</a:t>
            </a:r>
          </a:p>
          <a:p>
            <a:pPr marL="622300" indent="-622300"/>
            <a:endParaRPr lang="pt-PT" sz="27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248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286000" y="15361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/>
              <a:t>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02390"/>
            <a:ext cx="5029572" cy="430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atmosfera</a:t>
            </a:r>
          </a:p>
          <a:p>
            <a:pPr marL="622300" indent="-622300"/>
            <a:endParaRPr lang="pt-PT" sz="27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02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286000" y="15361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/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215" y="1680190"/>
            <a:ext cx="5696343" cy="390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atmosfera</a:t>
            </a:r>
          </a:p>
          <a:p>
            <a:pPr marL="622300" indent="-622300"/>
            <a:endParaRPr lang="pt-PT" sz="27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82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Relacionar a evolução da atmosfera com os gases nela </a:t>
            </a:r>
            <a:r>
              <a:rPr lang="pt-PT" sz="2400" dirty="0" smtClean="0"/>
              <a:t>existentes.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Comparar a composição provável da atmosfera </a:t>
            </a:r>
            <a:r>
              <a:rPr lang="pt-PT" sz="2400" dirty="0" smtClean="0"/>
              <a:t>primitiva</a:t>
            </a:r>
            <a:br>
              <a:rPr lang="pt-PT" sz="2400" dirty="0" smtClean="0"/>
            </a:br>
            <a:r>
              <a:rPr lang="pt-PT" sz="2400" dirty="0" smtClean="0"/>
              <a:t>com </a:t>
            </a:r>
            <a:r>
              <a:rPr lang="pt-PT" sz="2400" dirty="0"/>
              <a:t>a composição média actual da </a:t>
            </a:r>
            <a:r>
              <a:rPr lang="pt-PT" sz="2400" dirty="0" smtClean="0"/>
              <a:t>troposfera.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Indicar a composição média da troposfera actual em termos de componentes principais(O</a:t>
            </a:r>
            <a:r>
              <a:rPr lang="pt-PT" sz="2400" baseline="-25000" dirty="0"/>
              <a:t>2</a:t>
            </a:r>
            <a:r>
              <a:rPr lang="pt-PT" sz="2400" dirty="0"/>
              <a:t>, N</a:t>
            </a:r>
            <a:r>
              <a:rPr lang="pt-PT" sz="2400" baseline="-25000" dirty="0"/>
              <a:t>2</a:t>
            </a:r>
            <a:r>
              <a:rPr lang="pt-PT" sz="2400" dirty="0"/>
              <a:t>, H</a:t>
            </a:r>
            <a:r>
              <a:rPr lang="pt-PT" sz="2400" baseline="-25000" dirty="0"/>
              <a:t>2</a:t>
            </a:r>
            <a:r>
              <a:rPr lang="pt-PT" sz="2400" dirty="0"/>
              <a:t>O e CO</a:t>
            </a:r>
            <a:r>
              <a:rPr lang="pt-PT" sz="2400" baseline="-25000" dirty="0"/>
              <a:t>2</a:t>
            </a:r>
            <a:r>
              <a:rPr lang="pt-PT" sz="2400" dirty="0"/>
              <a:t>) e vestigiais (óxidos de azoto, metano, amoníaco, monóxido de carbono, hidrogénio</a:t>
            </a:r>
            <a:r>
              <a:rPr lang="pt-PT" sz="2400" dirty="0" smtClean="0"/>
              <a:t>...).</a:t>
            </a:r>
            <a:endParaRPr lang="pt-PT" sz="2400" dirty="0"/>
          </a:p>
          <a:p>
            <a:pPr>
              <a:spcBef>
                <a:spcPts val="600"/>
              </a:spcBef>
            </a:pPr>
            <a:r>
              <a:rPr lang="pt-PT" sz="2400" dirty="0" smtClean="0"/>
              <a:t>Justificar </a:t>
            </a:r>
            <a:r>
              <a:rPr lang="pt-PT" sz="2400" dirty="0"/>
              <a:t>a importância de alguns gases da </a:t>
            </a:r>
            <a:r>
              <a:rPr lang="pt-PT" sz="2400" dirty="0" smtClean="0"/>
              <a:t>atmosfera</a:t>
            </a:r>
            <a:br>
              <a:rPr lang="pt-PT" sz="2400" dirty="0" smtClean="0"/>
            </a:br>
            <a:r>
              <a:rPr lang="pt-PT" sz="2400" dirty="0" smtClean="0"/>
              <a:t>(O</a:t>
            </a:r>
            <a:r>
              <a:rPr lang="pt-PT" sz="2400" baseline="-25000" dirty="0" smtClean="0"/>
              <a:t>2</a:t>
            </a:r>
            <a:r>
              <a:rPr lang="pt-PT" sz="2400" dirty="0"/>
              <a:t>, N</a:t>
            </a:r>
            <a:r>
              <a:rPr lang="pt-PT" sz="2400" baseline="-25000" dirty="0"/>
              <a:t>2</a:t>
            </a:r>
            <a:r>
              <a:rPr lang="pt-PT" sz="2400" dirty="0"/>
              <a:t>, H</a:t>
            </a:r>
            <a:r>
              <a:rPr lang="pt-PT" sz="2400" baseline="-25000" dirty="0"/>
              <a:t>2</a:t>
            </a:r>
            <a:r>
              <a:rPr lang="pt-PT" sz="2400" dirty="0"/>
              <a:t>O e CO</a:t>
            </a:r>
            <a:r>
              <a:rPr lang="pt-PT" sz="2400" baseline="-25000" dirty="0"/>
              <a:t>2</a:t>
            </a:r>
            <a:r>
              <a:rPr lang="pt-PT" sz="2400" dirty="0" smtClean="0"/>
              <a:t>) </a:t>
            </a:r>
            <a:r>
              <a:rPr lang="pt-PT" sz="2400" dirty="0"/>
              <a:t>face à </a:t>
            </a:r>
            <a:r>
              <a:rPr lang="pt-PT" sz="2400" dirty="0" smtClean="0"/>
              <a:t>existência de </a:t>
            </a:r>
            <a:r>
              <a:rPr lang="pt-PT" sz="2400" dirty="0"/>
              <a:t>vida na </a:t>
            </a:r>
            <a:r>
              <a:rPr lang="pt-PT" sz="2400" dirty="0" smtClean="0"/>
              <a:t>Terra.</a:t>
            </a:r>
            <a:endParaRPr lang="pt-PT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Objectivos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08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atmosfera</a:t>
            </a:r>
          </a:p>
          <a:p>
            <a:pPr marL="622300" indent="-622300"/>
            <a:endParaRPr lang="pt-PT" sz="2700" dirty="0">
              <a:effectLst/>
            </a:endParaRPr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467544" y="1484784"/>
            <a:ext cx="8075240" cy="4248472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Existem dois tipos de </a:t>
            </a:r>
            <a:r>
              <a:rPr lang="pt-PT" sz="2400" b="1" dirty="0"/>
              <a:t>causas</a:t>
            </a:r>
            <a:r>
              <a:rPr lang="pt-PT" sz="2400" dirty="0"/>
              <a:t> que explicam o </a:t>
            </a:r>
            <a:r>
              <a:rPr lang="pt-PT" sz="2400" b="1" dirty="0"/>
              <a:t>aumento da concentração</a:t>
            </a:r>
            <a:r>
              <a:rPr lang="pt-PT" sz="2400" dirty="0"/>
              <a:t> destes gases na </a:t>
            </a:r>
            <a:r>
              <a:rPr lang="pt-PT" sz="2400" dirty="0" smtClean="0"/>
              <a:t>atmosfera:</a:t>
            </a:r>
          </a:p>
          <a:p>
            <a:pPr lvl="1"/>
            <a:r>
              <a:rPr lang="pt-PT" b="1" dirty="0" smtClean="0"/>
              <a:t>Causas naturais</a:t>
            </a:r>
            <a:r>
              <a:rPr lang="pt-PT" dirty="0" smtClean="0"/>
              <a:t>;</a:t>
            </a:r>
          </a:p>
          <a:p>
            <a:pPr lvl="1"/>
            <a:r>
              <a:rPr lang="pt-PT" b="1" dirty="0" smtClean="0"/>
              <a:t>Causas </a:t>
            </a:r>
            <a:r>
              <a:rPr lang="pt-PT" b="1" dirty="0" err="1"/>
              <a:t>antropogénicas</a:t>
            </a:r>
            <a:r>
              <a:rPr lang="pt-PT" dirty="0" smtClean="0"/>
              <a:t>.</a:t>
            </a:r>
          </a:p>
          <a:p>
            <a:pPr lvl="1"/>
            <a:endParaRPr lang="pt-PT" dirty="0"/>
          </a:p>
          <a:p>
            <a:r>
              <a:rPr lang="pt-PT" sz="2400" dirty="0"/>
              <a:t>As </a:t>
            </a:r>
            <a:r>
              <a:rPr lang="pt-PT" sz="2400" b="1" dirty="0"/>
              <a:t>causas naturais </a:t>
            </a:r>
            <a:r>
              <a:rPr lang="pt-PT" sz="2400" dirty="0"/>
              <a:t>são:</a:t>
            </a:r>
          </a:p>
          <a:p>
            <a:pPr lvl="1"/>
            <a:r>
              <a:rPr lang="pt-PT" b="1" dirty="0"/>
              <a:t>Vulcões</a:t>
            </a:r>
            <a:r>
              <a:rPr lang="pt-PT" dirty="0"/>
              <a:t> </a:t>
            </a:r>
            <a:r>
              <a:rPr lang="pt-PT" dirty="0" smtClean="0"/>
              <a:t>(libertam SO</a:t>
            </a:r>
            <a:r>
              <a:rPr lang="pt-PT" baseline="-25000" dirty="0" smtClean="0"/>
              <a:t>2</a:t>
            </a:r>
            <a:r>
              <a:rPr lang="pt-PT" dirty="0"/>
              <a:t>, CO e H</a:t>
            </a:r>
            <a:r>
              <a:rPr lang="pt-PT" baseline="-25000" dirty="0"/>
              <a:t>2</a:t>
            </a:r>
            <a:r>
              <a:rPr lang="pt-PT" dirty="0"/>
              <a:t>S);</a:t>
            </a:r>
          </a:p>
          <a:p>
            <a:pPr lvl="1"/>
            <a:r>
              <a:rPr lang="pt-PT" b="1" dirty="0"/>
              <a:t>Biosfera</a:t>
            </a:r>
            <a:r>
              <a:rPr lang="pt-PT" dirty="0"/>
              <a:t> </a:t>
            </a:r>
            <a:r>
              <a:rPr lang="pt-PT" dirty="0" smtClean="0"/>
              <a:t>(as bactérias anaeróbias libertam metano</a:t>
            </a:r>
            <a:r>
              <a:rPr lang="pt-PT" dirty="0"/>
              <a:t>, </a:t>
            </a:r>
            <a:r>
              <a:rPr lang="pt-PT" dirty="0" smtClean="0"/>
              <a:t>nomeadamente as que se encontram no estômago</a:t>
            </a:r>
            <a:br>
              <a:rPr lang="pt-PT" dirty="0" smtClean="0"/>
            </a:br>
            <a:r>
              <a:rPr lang="pt-PT" dirty="0" smtClean="0"/>
              <a:t>dos ruminantes).</a:t>
            </a:r>
            <a:endParaRPr lang="pt-PT" dirty="0"/>
          </a:p>
          <a:p>
            <a:pPr lvl="1"/>
            <a:endParaRPr lang="pt-PT" dirty="0"/>
          </a:p>
          <a:p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42327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</a:t>
            </a:r>
            <a:r>
              <a:rPr lang="pt-PT" sz="2700" cap="all" dirty="0" smtClean="0">
                <a:effectLst/>
              </a:rPr>
              <a:t>atmosfera</a:t>
            </a:r>
            <a:endParaRPr lang="pt-PT" sz="2700" b="0" dirty="0" smtClean="0">
              <a:effectLst/>
            </a:endParaRPr>
          </a:p>
        </p:txBody>
      </p:sp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467544" y="1559847"/>
            <a:ext cx="8136904" cy="3669353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As </a:t>
            </a:r>
            <a:r>
              <a:rPr lang="pt-PT" sz="2400" b="1" dirty="0"/>
              <a:t>causas </a:t>
            </a:r>
            <a:r>
              <a:rPr lang="pt-PT" sz="2400" b="1" dirty="0" err="1"/>
              <a:t>antropogénicas</a:t>
            </a:r>
            <a:r>
              <a:rPr lang="pt-PT" sz="2400" b="1" dirty="0"/>
              <a:t> </a:t>
            </a:r>
            <a:r>
              <a:rPr lang="pt-PT" sz="2400" b="1" dirty="0" smtClean="0"/>
              <a:t> </a:t>
            </a:r>
            <a:r>
              <a:rPr lang="pt-PT" sz="2400" dirty="0"/>
              <a:t>resultam da </a:t>
            </a:r>
            <a:r>
              <a:rPr lang="pt-PT" sz="2400" b="1" dirty="0"/>
              <a:t>actividade </a:t>
            </a:r>
            <a:r>
              <a:rPr lang="pt-PT" sz="2400" b="1" dirty="0" smtClean="0"/>
              <a:t>humana </a:t>
            </a:r>
            <a:r>
              <a:rPr lang="pt-PT" sz="2400" dirty="0" smtClean="0"/>
              <a:t>e </a:t>
            </a:r>
            <a:r>
              <a:rPr lang="pt-PT" sz="2400" b="1" dirty="0" smtClean="0"/>
              <a:t>libertam</a:t>
            </a:r>
            <a:r>
              <a:rPr lang="pt-PT" sz="2400" dirty="0" smtClean="0"/>
              <a:t> </a:t>
            </a:r>
            <a:r>
              <a:rPr lang="pt-PT" sz="2400" dirty="0"/>
              <a:t>CO</a:t>
            </a:r>
            <a:r>
              <a:rPr lang="pt-PT" sz="2400" baseline="-25000" dirty="0"/>
              <a:t>2</a:t>
            </a:r>
            <a:r>
              <a:rPr lang="pt-PT" sz="2400" dirty="0"/>
              <a:t>, </a:t>
            </a:r>
            <a:r>
              <a:rPr lang="pt-PT" sz="2400" dirty="0" smtClean="0"/>
              <a:t>CO, SO</a:t>
            </a:r>
            <a:r>
              <a:rPr lang="pt-PT" sz="2400" baseline="-25000" dirty="0" smtClean="0"/>
              <a:t>2</a:t>
            </a:r>
            <a:r>
              <a:rPr lang="pt-PT" sz="2400" dirty="0"/>
              <a:t>, </a:t>
            </a:r>
            <a:r>
              <a:rPr lang="pt-PT" sz="2400" dirty="0" err="1"/>
              <a:t>NO</a:t>
            </a:r>
            <a:r>
              <a:rPr lang="pt-PT" sz="2400" baseline="-25000" dirty="0" err="1"/>
              <a:t>x</a:t>
            </a:r>
            <a:r>
              <a:rPr lang="pt-PT" sz="2400" dirty="0"/>
              <a:t>, </a:t>
            </a:r>
            <a:r>
              <a:rPr lang="pt-PT" sz="2400" dirty="0" smtClean="0"/>
              <a:t>CFC, NH</a:t>
            </a:r>
            <a:r>
              <a:rPr lang="pt-PT" sz="2400" baseline="-25000" dirty="0" smtClean="0"/>
              <a:t>4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dirty="0" smtClean="0"/>
              <a:t>O</a:t>
            </a:r>
            <a:r>
              <a:rPr lang="pt-PT" sz="2400" baseline="-25000" dirty="0" smtClean="0"/>
              <a:t>3</a:t>
            </a:r>
            <a:r>
              <a:rPr lang="pt-PT" sz="2400" dirty="0" smtClean="0"/>
              <a:t>:</a:t>
            </a:r>
          </a:p>
          <a:p>
            <a:endParaRPr lang="pt-PT" dirty="0" smtClean="0"/>
          </a:p>
          <a:p>
            <a:endParaRPr lang="pt-PT" sz="2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3" y="2447640"/>
            <a:ext cx="8433569" cy="242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0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467544" y="1559847"/>
            <a:ext cx="8136904" cy="4605457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Consequências </a:t>
            </a:r>
            <a:r>
              <a:rPr lang="pt-PT" sz="2400" b="1" dirty="0"/>
              <a:t>dos gases poluentes sobre o </a:t>
            </a:r>
            <a:r>
              <a:rPr lang="pt-PT" sz="2400" b="1" dirty="0" smtClean="0"/>
              <a:t>ambiente:</a:t>
            </a:r>
          </a:p>
          <a:p>
            <a:pPr lvl="1"/>
            <a:r>
              <a:rPr lang="pt-PT" dirty="0" smtClean="0"/>
              <a:t>Aumento do </a:t>
            </a:r>
            <a:r>
              <a:rPr lang="pt-PT" b="1" dirty="0"/>
              <a:t>efeito de estufa </a:t>
            </a:r>
            <a:r>
              <a:rPr lang="pt-PT" dirty="0" smtClean="0"/>
              <a:t>(CO</a:t>
            </a:r>
            <a:r>
              <a:rPr lang="pt-PT" baseline="-25000" dirty="0" smtClean="0"/>
              <a:t>2</a:t>
            </a:r>
            <a:r>
              <a:rPr lang="pt-PT" dirty="0"/>
              <a:t>, </a:t>
            </a:r>
            <a:r>
              <a:rPr lang="pt-PT" dirty="0" smtClean="0"/>
              <a:t>CH</a:t>
            </a:r>
            <a:r>
              <a:rPr lang="pt-PT" baseline="-25000" dirty="0" smtClean="0"/>
              <a:t>4</a:t>
            </a:r>
            <a:r>
              <a:rPr lang="pt-PT" dirty="0"/>
              <a:t>, </a:t>
            </a:r>
            <a:r>
              <a:rPr lang="pt-PT" dirty="0" smtClean="0"/>
              <a:t>CFC, N</a:t>
            </a:r>
            <a:r>
              <a:rPr lang="pt-PT" baseline="-25000" dirty="0" smtClean="0"/>
              <a:t>2</a:t>
            </a:r>
            <a:r>
              <a:rPr lang="pt-PT" dirty="0" smtClean="0"/>
              <a:t>O);</a:t>
            </a:r>
          </a:p>
          <a:p>
            <a:pPr lvl="1"/>
            <a:r>
              <a:rPr lang="pt-PT" dirty="0"/>
              <a:t>D</a:t>
            </a:r>
            <a:r>
              <a:rPr lang="pt-PT" dirty="0" smtClean="0"/>
              <a:t>estruição </a:t>
            </a:r>
            <a:r>
              <a:rPr lang="pt-PT" dirty="0"/>
              <a:t>da </a:t>
            </a:r>
            <a:r>
              <a:rPr lang="pt-PT" b="1" dirty="0"/>
              <a:t>camada de </a:t>
            </a:r>
            <a:r>
              <a:rPr lang="pt-PT" b="1" dirty="0" smtClean="0"/>
              <a:t>ozono </a:t>
            </a:r>
            <a:r>
              <a:rPr lang="pt-PT" dirty="0" smtClean="0"/>
              <a:t>(CFC);</a:t>
            </a:r>
          </a:p>
          <a:p>
            <a:pPr lvl="1"/>
            <a:r>
              <a:rPr lang="pt-PT" b="1" dirty="0" smtClean="0"/>
              <a:t>Chuvas ácidas </a:t>
            </a:r>
            <a:r>
              <a:rPr lang="pt-PT" dirty="0" smtClean="0"/>
              <a:t>(SO</a:t>
            </a:r>
            <a:r>
              <a:rPr lang="pt-PT" baseline="-25000" dirty="0"/>
              <a:t>2</a:t>
            </a:r>
            <a:r>
              <a:rPr lang="pt-PT" dirty="0" smtClean="0"/>
              <a:t>, NO</a:t>
            </a:r>
            <a:r>
              <a:rPr lang="pt-PT" baseline="-25000" dirty="0" smtClean="0"/>
              <a:t>2</a:t>
            </a:r>
            <a:r>
              <a:rPr lang="pt-PT" dirty="0" smtClean="0"/>
              <a:t>);</a:t>
            </a:r>
          </a:p>
          <a:p>
            <a:pPr lvl="1"/>
            <a:r>
              <a:rPr lang="pt-PT" b="1" i="1" dirty="0" err="1" smtClean="0"/>
              <a:t>Smog</a:t>
            </a:r>
            <a:r>
              <a:rPr lang="pt-PT" dirty="0" smtClean="0"/>
              <a:t> – Nevoeiro com fumo e partículas </a:t>
            </a:r>
            <a:r>
              <a:rPr lang="pt-PT" dirty="0"/>
              <a:t>em </a:t>
            </a:r>
            <a:r>
              <a:rPr lang="pt-PT" dirty="0" smtClean="0"/>
              <a:t>suspensão </a:t>
            </a:r>
            <a:r>
              <a:rPr lang="pt-PT" dirty="0"/>
              <a:t>­ </a:t>
            </a:r>
            <a:r>
              <a:rPr lang="pt-PT" dirty="0" smtClean="0"/>
              <a:t>(</a:t>
            </a:r>
            <a:r>
              <a:rPr lang="pt-PT" dirty="0" err="1" smtClean="0"/>
              <a:t>NO</a:t>
            </a:r>
            <a:r>
              <a:rPr lang="pt-PT" baseline="-25000" dirty="0" err="1" smtClean="0"/>
              <a:t>x</a:t>
            </a:r>
            <a:r>
              <a:rPr lang="pt-PT" dirty="0"/>
              <a:t>, </a:t>
            </a:r>
            <a:r>
              <a:rPr lang="pt-PT" dirty="0" smtClean="0"/>
              <a:t>SO</a:t>
            </a:r>
            <a:r>
              <a:rPr lang="pt-PT" baseline="-25000" dirty="0" smtClean="0"/>
              <a:t>2</a:t>
            </a:r>
            <a:r>
              <a:rPr lang="pt-PT" dirty="0" smtClean="0"/>
              <a:t>);</a:t>
            </a:r>
          </a:p>
          <a:p>
            <a:pPr lvl="1"/>
            <a:r>
              <a:rPr lang="pt-PT" dirty="0"/>
              <a:t>A</a:t>
            </a:r>
            <a:r>
              <a:rPr lang="pt-PT" dirty="0" smtClean="0"/>
              <a:t>parecimento </a:t>
            </a:r>
            <a:r>
              <a:rPr lang="pt-PT" dirty="0"/>
              <a:t>do </a:t>
            </a:r>
            <a:r>
              <a:rPr lang="pt-PT" b="1" dirty="0"/>
              <a:t>ozono</a:t>
            </a:r>
            <a:r>
              <a:rPr lang="pt-PT" dirty="0"/>
              <a:t> junto ao </a:t>
            </a:r>
            <a:r>
              <a:rPr lang="pt-PT" dirty="0" smtClean="0"/>
              <a:t>solo (NO</a:t>
            </a:r>
            <a:r>
              <a:rPr lang="pt-PT" baseline="-25000" dirty="0"/>
              <a:t>2</a:t>
            </a:r>
            <a:r>
              <a:rPr lang="pt-PT" dirty="0" smtClean="0"/>
              <a:t>).</a:t>
            </a:r>
            <a:endParaRPr lang="pt-PT" dirty="0"/>
          </a:p>
          <a:p>
            <a:endParaRPr lang="pt-PT" sz="2400" dirty="0"/>
          </a:p>
          <a:p>
            <a:endParaRPr lang="pt-PT" sz="2600" dirty="0" smtClean="0"/>
          </a:p>
          <a:p>
            <a:endParaRPr lang="pt-PT" dirty="0" smtClean="0"/>
          </a:p>
          <a:p>
            <a:endParaRPr lang="pt-PT" sz="2400" dirty="0" smtClean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Causas da </a:t>
            </a:r>
            <a:r>
              <a:rPr lang="pt-PT" sz="2700" cap="all" dirty="0">
                <a:effectLst/>
              </a:rPr>
              <a:t>alteração da concentração</a:t>
            </a:r>
          </a:p>
          <a:p>
            <a:pPr marL="622300" indent="-622300"/>
            <a:r>
              <a:rPr lang="pt-PT" sz="2700" cap="all" dirty="0">
                <a:effectLst/>
              </a:rPr>
              <a:t>dos componentes vestigiais da </a:t>
            </a:r>
            <a:r>
              <a:rPr lang="pt-PT" sz="2700" cap="all" dirty="0" smtClean="0">
                <a:effectLst/>
              </a:rPr>
              <a:t>atmosfera</a:t>
            </a:r>
            <a:endParaRPr lang="pt-PT" sz="27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024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196752"/>
            <a:ext cx="8136904" cy="460545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Os produtos químicos podem ser </a:t>
            </a:r>
            <a:r>
              <a:rPr lang="pt-PT" sz="2400" b="1" dirty="0" smtClean="0"/>
              <a:t>prejudiciais</a:t>
            </a:r>
            <a:r>
              <a:rPr lang="pt-PT" sz="2400" dirty="0" smtClean="0"/>
              <a:t> (tóxicos) para</a:t>
            </a:r>
            <a:br>
              <a:rPr lang="pt-PT" sz="2400" dirty="0" smtClean="0"/>
            </a:br>
            <a:r>
              <a:rPr lang="pt-PT" sz="2400" dirty="0" smtClean="0"/>
              <a:t>os seres vivos, provocando </a:t>
            </a:r>
            <a:r>
              <a:rPr lang="pt-PT" sz="2400" b="1" dirty="0" smtClean="0"/>
              <a:t>doenças</a:t>
            </a:r>
            <a:r>
              <a:rPr lang="pt-PT" sz="2400" dirty="0" smtClean="0"/>
              <a:t> ou a </a:t>
            </a:r>
            <a:r>
              <a:rPr lang="pt-PT" sz="2400" b="1" dirty="0" smtClean="0"/>
              <a:t>morte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r>
              <a:rPr lang="pt-PT" sz="2400" dirty="0" smtClean="0"/>
              <a:t>A </a:t>
            </a:r>
            <a:r>
              <a:rPr lang="pt-PT" sz="2400" b="1" dirty="0" smtClean="0"/>
              <a:t>toxicidade</a:t>
            </a:r>
            <a:r>
              <a:rPr lang="pt-PT" sz="2400" dirty="0" smtClean="0"/>
              <a:t> </a:t>
            </a:r>
            <a:r>
              <a:rPr lang="pt-PT" sz="2400" b="1" dirty="0" smtClean="0"/>
              <a:t>varia</a:t>
            </a:r>
            <a:r>
              <a:rPr lang="pt-PT" sz="2400" dirty="0" smtClean="0"/>
              <a:t> </a:t>
            </a:r>
            <a:r>
              <a:rPr lang="pt-PT" sz="2400" dirty="0"/>
              <a:t>de produto para produto, </a:t>
            </a:r>
            <a:r>
              <a:rPr lang="pt-PT" sz="2400" dirty="0" smtClean="0"/>
              <a:t>dependendo</a:t>
            </a:r>
            <a:br>
              <a:rPr lang="pt-PT" sz="2400" dirty="0" smtClean="0"/>
            </a:br>
            <a:r>
              <a:rPr lang="pt-PT" sz="2400" dirty="0" smtClean="0"/>
              <a:t>do </a:t>
            </a:r>
            <a:r>
              <a:rPr lang="pt-PT" sz="2400" b="1" dirty="0"/>
              <a:t>tempo de </a:t>
            </a:r>
            <a:r>
              <a:rPr lang="pt-PT" sz="2400" b="1" dirty="0" smtClean="0"/>
              <a:t>exposição</a:t>
            </a:r>
            <a:r>
              <a:rPr lang="pt-PT" sz="2400" dirty="0" smtClean="0"/>
              <a:t>, </a:t>
            </a:r>
            <a:r>
              <a:rPr lang="pt-PT" sz="2400" dirty="0"/>
              <a:t>da </a:t>
            </a:r>
            <a:r>
              <a:rPr lang="pt-PT" sz="2400" b="1" dirty="0" smtClean="0"/>
              <a:t>dose</a:t>
            </a:r>
            <a:r>
              <a:rPr lang="pt-PT" sz="2400" dirty="0" smtClean="0"/>
              <a:t> (quantidade do produto),</a:t>
            </a:r>
            <a:br>
              <a:rPr lang="pt-PT" sz="2400" dirty="0" smtClean="0"/>
            </a:br>
            <a:r>
              <a:rPr lang="pt-PT" sz="2400" dirty="0" smtClean="0"/>
              <a:t>do </a:t>
            </a:r>
            <a:r>
              <a:rPr lang="pt-PT" sz="2400" b="1" dirty="0" smtClean="0"/>
              <a:t>modo como entram </a:t>
            </a:r>
            <a:r>
              <a:rPr lang="pt-PT" sz="2400" dirty="0"/>
              <a:t>no </a:t>
            </a:r>
            <a:r>
              <a:rPr lang="pt-PT" sz="2400" dirty="0" smtClean="0"/>
              <a:t>organismo </a:t>
            </a:r>
            <a:r>
              <a:rPr lang="pt-PT" sz="2400" dirty="0"/>
              <a:t>(inalação, ingestão, absorção pela pele</a:t>
            </a:r>
            <a:r>
              <a:rPr lang="pt-PT" sz="2400" dirty="0" smtClean="0"/>
              <a:t>) e com a </a:t>
            </a:r>
            <a:r>
              <a:rPr lang="pt-PT" sz="2400" b="1" dirty="0" smtClean="0"/>
              <a:t>espécie</a:t>
            </a:r>
            <a:r>
              <a:rPr lang="pt-PT" sz="2400" dirty="0" smtClean="0"/>
              <a:t> de ser vivo.</a:t>
            </a:r>
          </a:p>
          <a:p>
            <a:endParaRPr lang="pt-PT" sz="2400" dirty="0"/>
          </a:p>
          <a:p>
            <a:r>
              <a:rPr lang="pt-PT" sz="2400" dirty="0"/>
              <a:t>Há </a:t>
            </a:r>
            <a:r>
              <a:rPr lang="pt-PT" sz="2400" dirty="0" smtClean="0"/>
              <a:t>produtos que, </a:t>
            </a:r>
            <a:r>
              <a:rPr lang="pt-PT" sz="2400" dirty="0"/>
              <a:t>ao serem </a:t>
            </a:r>
            <a:r>
              <a:rPr lang="pt-PT" sz="2400" dirty="0" smtClean="0"/>
              <a:t>inalados </a:t>
            </a:r>
            <a:r>
              <a:rPr lang="pt-PT" sz="2400" dirty="0"/>
              <a:t>ou </a:t>
            </a:r>
            <a:r>
              <a:rPr lang="pt-PT" sz="2400" dirty="0" smtClean="0"/>
              <a:t>ingeridos </a:t>
            </a:r>
            <a:r>
              <a:rPr lang="pt-PT" sz="2400" dirty="0"/>
              <a:t>em </a:t>
            </a:r>
            <a:r>
              <a:rPr lang="pt-PT" sz="2400" b="1" dirty="0"/>
              <a:t>doses </a:t>
            </a:r>
            <a:r>
              <a:rPr lang="pt-PT" sz="2400" b="1" dirty="0" smtClean="0"/>
              <a:t>fracas</a:t>
            </a:r>
            <a:r>
              <a:rPr lang="pt-PT" sz="2400" dirty="0" smtClean="0"/>
              <a:t>, não têm efeitos imediatos </a:t>
            </a:r>
            <a:r>
              <a:rPr lang="pt-PT" sz="2400" dirty="0"/>
              <a:t>(chumbo e mercúrio</a:t>
            </a:r>
            <a:r>
              <a:rPr lang="pt-PT" sz="2400" dirty="0" smtClean="0"/>
              <a:t>).</a:t>
            </a:r>
            <a:br>
              <a:rPr lang="pt-PT" sz="2400" dirty="0" smtClean="0"/>
            </a:br>
            <a:r>
              <a:rPr lang="pt-PT" sz="2400" dirty="0" smtClean="0"/>
              <a:t>No </a:t>
            </a:r>
            <a:r>
              <a:rPr lang="pt-PT" sz="2400" dirty="0"/>
              <a:t>entanto, como </a:t>
            </a:r>
            <a:r>
              <a:rPr lang="pt-PT" sz="2400" b="1" dirty="0"/>
              <a:t>não são </a:t>
            </a:r>
            <a:r>
              <a:rPr lang="pt-PT" sz="2400" b="1" dirty="0" smtClean="0"/>
              <a:t>expulsos </a:t>
            </a:r>
            <a:r>
              <a:rPr lang="pt-PT" sz="2400" dirty="0"/>
              <a:t>pelo organismo, </a:t>
            </a:r>
            <a:r>
              <a:rPr lang="pt-PT" sz="2400" dirty="0" smtClean="0"/>
              <a:t>se o </a:t>
            </a:r>
            <a:r>
              <a:rPr lang="pt-PT" sz="2400" b="1" dirty="0" smtClean="0"/>
              <a:t>tempo de exposição aumentar</a:t>
            </a:r>
            <a:r>
              <a:rPr lang="pt-PT" sz="2400" dirty="0" smtClean="0"/>
              <a:t>, os </a:t>
            </a:r>
            <a:r>
              <a:rPr lang="pt-PT" sz="2400" dirty="0"/>
              <a:t>seus efeitos vão-se </a:t>
            </a:r>
            <a:r>
              <a:rPr lang="pt-PT" sz="2400" b="1" dirty="0" smtClean="0"/>
              <a:t>acumulando</a:t>
            </a:r>
            <a:r>
              <a:rPr lang="pt-PT" sz="2400" dirty="0" smtClean="0"/>
              <a:t> (</a:t>
            </a:r>
            <a:r>
              <a:rPr lang="pt-PT" sz="2400" dirty="0"/>
              <a:t>efeitos </a:t>
            </a:r>
            <a:r>
              <a:rPr lang="pt-PT" sz="2400" dirty="0" smtClean="0"/>
              <a:t>cumulativos), tornando-se tóxicos.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DOSE LETAL DE UM PRODUTO Químico </a:t>
            </a:r>
            <a:endParaRPr lang="pt-PT" sz="27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64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199807"/>
            <a:ext cx="8136904" cy="4605457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Dose </a:t>
            </a:r>
            <a:r>
              <a:rPr lang="pt-PT" sz="2400" b="1" dirty="0"/>
              <a:t>letal </a:t>
            </a:r>
            <a:r>
              <a:rPr lang="pt-PT" sz="2400" dirty="0"/>
              <a:t>(DL</a:t>
            </a:r>
            <a:r>
              <a:rPr lang="pt-PT" sz="2400" baseline="-25000" dirty="0"/>
              <a:t>50</a:t>
            </a:r>
            <a:r>
              <a:rPr lang="pt-PT" sz="2400" dirty="0" smtClean="0"/>
              <a:t>) - Quantidade de um produto </a:t>
            </a:r>
            <a:r>
              <a:rPr lang="pt-PT" sz="2400" dirty="0"/>
              <a:t>químico necessária para provocar a </a:t>
            </a:r>
            <a:r>
              <a:rPr lang="pt-PT" sz="2400" b="1" dirty="0"/>
              <a:t>morte de 50% </a:t>
            </a:r>
            <a:r>
              <a:rPr lang="pt-PT" sz="2400" dirty="0"/>
              <a:t>dos </a:t>
            </a:r>
            <a:r>
              <a:rPr lang="pt-PT" sz="2400" dirty="0" smtClean="0"/>
              <a:t>indivíduos (</a:t>
            </a:r>
            <a:r>
              <a:rPr lang="pt-PT" sz="2400" dirty="0"/>
              <a:t>animais ou </a:t>
            </a:r>
            <a:r>
              <a:rPr lang="pt-PT" sz="2400" dirty="0" smtClean="0"/>
              <a:t>plantas).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r>
              <a:rPr lang="pt-PT" sz="2400" dirty="0" smtClean="0"/>
              <a:t>Mede-se em </a:t>
            </a:r>
            <a:r>
              <a:rPr lang="pt-PT" sz="2400" b="1" dirty="0"/>
              <a:t>miligramas</a:t>
            </a:r>
            <a:r>
              <a:rPr lang="pt-PT" sz="2400" dirty="0"/>
              <a:t> do produto </a:t>
            </a:r>
            <a:r>
              <a:rPr lang="pt-PT" sz="2400" dirty="0" smtClean="0"/>
              <a:t>químico por </a:t>
            </a:r>
            <a:r>
              <a:rPr lang="pt-PT" sz="2400" dirty="0"/>
              <a:t>cada </a:t>
            </a:r>
            <a:r>
              <a:rPr lang="pt-PT" sz="2400" b="1" dirty="0"/>
              <a:t>quilograma</a:t>
            </a:r>
            <a:r>
              <a:rPr lang="pt-PT" sz="2400" dirty="0"/>
              <a:t> de massa corporal (</a:t>
            </a:r>
            <a:r>
              <a:rPr lang="pt-PT" sz="2400" b="1" dirty="0"/>
              <a:t>mg/kg</a:t>
            </a:r>
            <a:r>
              <a:rPr lang="pt-PT" sz="2400" dirty="0" smtClean="0"/>
              <a:t>). </a:t>
            </a: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r>
              <a:rPr lang="pt-PT" sz="2400" dirty="0" smtClean="0"/>
              <a:t>Quanto </a:t>
            </a:r>
            <a:r>
              <a:rPr lang="pt-PT" sz="2400" b="1" dirty="0"/>
              <a:t>menor</a:t>
            </a:r>
            <a:r>
              <a:rPr lang="pt-PT" sz="2400" dirty="0"/>
              <a:t> for a dose letal,  </a:t>
            </a:r>
            <a:r>
              <a:rPr lang="pt-PT" sz="2400" b="1" dirty="0"/>
              <a:t>mais tóxico </a:t>
            </a:r>
            <a:r>
              <a:rPr lang="pt-PT" sz="2400" dirty="0"/>
              <a:t>é o produto.</a:t>
            </a:r>
          </a:p>
          <a:p>
            <a:endParaRPr lang="pt-PT" sz="2400" dirty="0" smtClean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DOSE LETAL DE UM PRODUTO Químico</a:t>
            </a:r>
            <a:endParaRPr lang="pt-PT" sz="27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0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199807"/>
            <a:ext cx="8136904" cy="4605457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DOSE LETAL DE UM PRODUTO Químico</a:t>
            </a:r>
            <a:endParaRPr lang="pt-PT" sz="2700" cap="all" dirty="0">
              <a:effectLst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42" y="1268459"/>
            <a:ext cx="5391522" cy="163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125" y="3094831"/>
            <a:ext cx="5120123" cy="299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5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199807"/>
            <a:ext cx="8136904" cy="4605457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DOSE LETAL DE UM PRODUTO Químico</a:t>
            </a:r>
            <a:endParaRPr lang="pt-PT" sz="2700" cap="all" dirty="0">
              <a:effectLst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8362"/>
            <a:ext cx="5422415" cy="287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3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1" y="908720"/>
            <a:ext cx="7652033" cy="440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347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78776"/>
            <a:ext cx="7547744" cy="466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0200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539552" y="1199807"/>
            <a:ext cx="8136904" cy="4605457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Dantas, M., &amp; Ramalho, M. (2008). </a:t>
            </a:r>
            <a:r>
              <a:rPr lang="pt-PT" sz="2400" i="1" dirty="0"/>
              <a:t>Jogo de Partículas A - Física e Química A - Química -­ Bloco 1 ­- 10º/11º Ano</a:t>
            </a:r>
            <a:r>
              <a:rPr lang="pt-PT" sz="2400" dirty="0"/>
              <a:t>.</a:t>
            </a:r>
            <a:br>
              <a:rPr lang="pt-PT" sz="2400" dirty="0"/>
            </a:br>
            <a:r>
              <a:rPr lang="pt-PT" sz="2400" dirty="0"/>
              <a:t>Lisboa: Texto Editores.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r>
              <a:rPr lang="pt-PT" sz="2700" cap="all" dirty="0" smtClean="0">
                <a:effectLst/>
              </a:rPr>
              <a:t>BIBLIOGRAFIA</a:t>
            </a:r>
            <a:endParaRPr lang="pt-PT" sz="27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04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Explicar como alguns agentes naturais e a actividade humana provocam alterações na concentração dos constituintes vestigiais da troposfera, fazendo referência a situações particulares de atmosferas tóxicas para o ser humano</a:t>
            </a:r>
            <a:r>
              <a:rPr lang="pt-PT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pt-PT" sz="2400" dirty="0" smtClean="0"/>
              <a:t>Exprimir </a:t>
            </a:r>
            <a:r>
              <a:rPr lang="pt-PT" sz="2400" dirty="0"/>
              <a:t>o significado de dose letal (DL</a:t>
            </a:r>
            <a:r>
              <a:rPr lang="pt-PT" sz="2400" baseline="-25000" dirty="0"/>
              <a:t>50</a:t>
            </a:r>
            <a:r>
              <a:rPr lang="pt-PT" sz="2400" dirty="0"/>
              <a:t>) como a dose </a:t>
            </a:r>
            <a:r>
              <a:rPr lang="pt-PT" sz="2400" dirty="0" smtClean="0"/>
              <a:t>de</a:t>
            </a:r>
            <a:br>
              <a:rPr lang="pt-PT" sz="2400" dirty="0" smtClean="0"/>
            </a:br>
            <a:r>
              <a:rPr lang="pt-PT" sz="2400" dirty="0" smtClean="0"/>
              <a:t>um </a:t>
            </a:r>
            <a:r>
              <a:rPr lang="pt-PT" sz="2400" dirty="0"/>
              <a:t>produto químico que mata </a:t>
            </a:r>
            <a:r>
              <a:rPr lang="pt-PT" sz="2400" dirty="0" smtClean="0"/>
              <a:t>50% dos </a:t>
            </a:r>
            <a:r>
              <a:rPr lang="pt-PT" sz="2400" dirty="0"/>
              <a:t>animais de uma população testada e que se expressa em mg do produto químico por </a:t>
            </a:r>
            <a:r>
              <a:rPr lang="pt-PT" sz="2400" dirty="0" smtClean="0"/>
              <a:t>kg de </a:t>
            </a:r>
            <a:r>
              <a:rPr lang="pt-PT" sz="2400" dirty="0"/>
              <a:t>massa corporal do </a:t>
            </a:r>
            <a:r>
              <a:rPr lang="pt-PT" sz="2400" dirty="0" smtClean="0"/>
              <a:t>animal.</a:t>
            </a:r>
            <a:endParaRPr lang="pt-PT" sz="2400" dirty="0"/>
          </a:p>
          <a:p>
            <a:pPr>
              <a:spcBef>
                <a:spcPts val="600"/>
              </a:spcBef>
            </a:pPr>
            <a:r>
              <a:rPr lang="pt-PT" sz="2400" dirty="0"/>
              <a:t>Comparar</a:t>
            </a:r>
            <a:r>
              <a:rPr lang="pt-PT" sz="2400" dirty="0" smtClean="0"/>
              <a:t> </a:t>
            </a:r>
            <a:r>
              <a:rPr lang="pt-PT" sz="2400" dirty="0"/>
              <a:t>valores de </a:t>
            </a:r>
            <a:r>
              <a:rPr lang="pt-PT" sz="2400" dirty="0" smtClean="0"/>
              <a:t>DL</a:t>
            </a:r>
            <a:r>
              <a:rPr lang="pt-PT" sz="2400" baseline="-25000" dirty="0"/>
              <a:t>50</a:t>
            </a:r>
            <a:r>
              <a:rPr lang="pt-PT" sz="2400" dirty="0" smtClean="0"/>
              <a:t> </a:t>
            </a:r>
            <a:r>
              <a:rPr lang="pt-PT" sz="2400" dirty="0"/>
              <a:t>para diferentes </a:t>
            </a:r>
            <a:r>
              <a:rPr lang="pt-PT" sz="2400" dirty="0" smtClean="0"/>
              <a:t>substâncias.</a:t>
            </a:r>
            <a:endParaRPr lang="pt-PT" sz="2400" dirty="0"/>
          </a:p>
          <a:p>
            <a:pPr>
              <a:spcBef>
                <a:spcPts val="600"/>
              </a:spcBef>
            </a:pPr>
            <a:r>
              <a:rPr lang="pt-PT" sz="2400" dirty="0" smtClean="0"/>
              <a:t>Comparar </a:t>
            </a:r>
            <a:r>
              <a:rPr lang="pt-PT" sz="2400" dirty="0"/>
              <a:t>os efeitos de doses iguais de uma substância em organismos </a:t>
            </a:r>
            <a:r>
              <a:rPr lang="pt-PT" sz="2400" dirty="0" smtClean="0"/>
              <a:t>diferentes.</a:t>
            </a: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Objectivos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843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A</a:t>
            </a:r>
            <a:r>
              <a:rPr lang="pt-PT" sz="2400" dirty="0" smtClean="0"/>
              <a:t>tmosfera </a:t>
            </a:r>
            <a:r>
              <a:rPr lang="pt-PT" sz="2400" dirty="0"/>
              <a:t>P</a:t>
            </a:r>
            <a:r>
              <a:rPr lang="pt-PT" sz="2400" dirty="0" smtClean="0"/>
              <a:t>rimitiva </a:t>
            </a:r>
            <a:r>
              <a:rPr lang="pt-PT" sz="2400" dirty="0"/>
              <a:t>da </a:t>
            </a:r>
            <a:r>
              <a:rPr lang="pt-PT" sz="2400" dirty="0" smtClean="0"/>
              <a:t>Terra</a:t>
            </a:r>
          </a:p>
          <a:p>
            <a:r>
              <a:rPr lang="pt-PT" sz="2400" dirty="0" smtClean="0"/>
              <a:t>Atmosfera Actual da Terra</a:t>
            </a:r>
          </a:p>
          <a:p>
            <a:r>
              <a:rPr lang="pt-PT" sz="2400" dirty="0" smtClean="0"/>
              <a:t>Importância do Oxigénio</a:t>
            </a:r>
          </a:p>
          <a:p>
            <a:r>
              <a:rPr lang="pt-PT" sz="2400" dirty="0"/>
              <a:t>Importância do </a:t>
            </a:r>
            <a:r>
              <a:rPr lang="pt-PT" sz="2400" dirty="0" smtClean="0"/>
              <a:t>Azoto</a:t>
            </a:r>
          </a:p>
          <a:p>
            <a:r>
              <a:rPr lang="pt-PT" sz="2400" dirty="0" smtClean="0"/>
              <a:t>Importância do Vapor de Água e do CO</a:t>
            </a:r>
            <a:r>
              <a:rPr lang="pt-PT" sz="2400" baseline="-25000" dirty="0" smtClean="0"/>
              <a:t>2</a:t>
            </a:r>
          </a:p>
          <a:p>
            <a:r>
              <a:rPr lang="pt-PT" sz="2400" dirty="0"/>
              <a:t>Causas da </a:t>
            </a:r>
            <a:r>
              <a:rPr lang="pt-PT" sz="2400" dirty="0" smtClean="0"/>
              <a:t>Alteração </a:t>
            </a:r>
            <a:r>
              <a:rPr lang="pt-PT" sz="2400" dirty="0"/>
              <a:t>da </a:t>
            </a:r>
            <a:r>
              <a:rPr lang="pt-PT" sz="2400" dirty="0" smtClean="0"/>
              <a:t>Concentração </a:t>
            </a:r>
            <a:r>
              <a:rPr lang="pt-PT" sz="2400" dirty="0"/>
              <a:t>dos </a:t>
            </a:r>
            <a:r>
              <a:rPr lang="pt-PT" sz="2400" dirty="0" smtClean="0"/>
              <a:t>Componentes Vestigiais </a:t>
            </a:r>
            <a:r>
              <a:rPr lang="pt-PT" sz="2400" dirty="0"/>
              <a:t>da </a:t>
            </a:r>
            <a:r>
              <a:rPr lang="pt-PT" sz="2400" dirty="0" smtClean="0"/>
              <a:t>Atmosfera</a:t>
            </a:r>
          </a:p>
          <a:p>
            <a:r>
              <a:rPr lang="pt-PT" sz="2400" dirty="0" smtClean="0"/>
              <a:t>Dose Letal </a:t>
            </a:r>
            <a:r>
              <a:rPr lang="pt-PT" sz="2400" dirty="0"/>
              <a:t>de um </a:t>
            </a:r>
            <a:r>
              <a:rPr lang="pt-PT" sz="2400" dirty="0" smtClean="0"/>
              <a:t>Produto Químico</a:t>
            </a: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CONTEÚDOS</a:t>
            </a:r>
            <a:endParaRPr lang="pt-PT" sz="3000" cap="all" dirty="0">
              <a:effectLst/>
            </a:endParaRPr>
          </a:p>
          <a:p>
            <a:endParaRPr lang="pt-PT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37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Primitiva </a:t>
            </a:r>
            <a:r>
              <a:rPr lang="pt-PT" sz="3000" cap="all" dirty="0">
                <a:effectLst/>
              </a:rPr>
              <a:t>da Terra</a:t>
            </a: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09600" y="12771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A Terra </a:t>
            </a:r>
            <a:r>
              <a:rPr lang="pt-PT" sz="2400" b="1" dirty="0"/>
              <a:t>primitiva</a:t>
            </a:r>
            <a:r>
              <a:rPr lang="pt-PT" sz="2400" dirty="0"/>
              <a:t> era </a:t>
            </a:r>
            <a:r>
              <a:rPr lang="pt-PT" sz="2400" b="1" dirty="0"/>
              <a:t>muito diferente </a:t>
            </a:r>
            <a:r>
              <a:rPr lang="pt-PT" sz="2400" dirty="0"/>
              <a:t>da Terra </a:t>
            </a:r>
            <a:r>
              <a:rPr lang="pt-PT" sz="2400" dirty="0" smtClean="0"/>
              <a:t>actual.</a:t>
            </a:r>
          </a:p>
          <a:p>
            <a:r>
              <a:rPr lang="pt-PT" sz="2400" dirty="0"/>
              <a:t>N</a:t>
            </a:r>
            <a:r>
              <a:rPr lang="pt-PT" sz="2400" dirty="0" smtClean="0"/>
              <a:t>o </a:t>
            </a:r>
            <a:r>
              <a:rPr lang="pt-PT" sz="2400" b="1" dirty="0" smtClean="0"/>
              <a:t>início</a:t>
            </a:r>
            <a:r>
              <a:rPr lang="pt-PT" sz="2400" dirty="0" smtClean="0"/>
              <a:t>, a Terra </a:t>
            </a:r>
            <a:r>
              <a:rPr lang="pt-PT" sz="2400" b="1" dirty="0" smtClean="0"/>
              <a:t>não </a:t>
            </a:r>
            <a:r>
              <a:rPr lang="pt-PT" sz="2400" b="1" dirty="0"/>
              <a:t>tinha </a:t>
            </a:r>
            <a:r>
              <a:rPr lang="pt-PT" sz="2400" b="1" dirty="0" smtClean="0"/>
              <a:t>atmosfera</a:t>
            </a:r>
            <a:r>
              <a:rPr lang="pt-PT" sz="2400" dirty="0"/>
              <a:t> (</a:t>
            </a:r>
            <a:r>
              <a:rPr lang="pt-PT" sz="2400" dirty="0" smtClean="0"/>
              <a:t>o </a:t>
            </a:r>
            <a:r>
              <a:rPr lang="pt-PT" sz="2400" b="1" dirty="0" smtClean="0"/>
              <a:t>hidrogénio</a:t>
            </a:r>
            <a:r>
              <a:rPr lang="pt-PT" sz="2400" dirty="0" smtClean="0"/>
              <a:t> </a:t>
            </a:r>
            <a:r>
              <a:rPr lang="pt-PT" sz="2400" dirty="0"/>
              <a:t>e o </a:t>
            </a:r>
            <a:r>
              <a:rPr lang="pt-PT" sz="2400" b="1" dirty="0" smtClean="0"/>
              <a:t>hélio</a:t>
            </a:r>
            <a:r>
              <a:rPr lang="pt-PT" sz="2400" dirty="0" smtClean="0"/>
              <a:t> escaparam para </a:t>
            </a:r>
            <a:r>
              <a:rPr lang="pt-PT" sz="2400" dirty="0"/>
              <a:t>o espaço devido à sua baixa densidade</a:t>
            </a:r>
            <a:r>
              <a:rPr lang="pt-PT" sz="2400" dirty="0" smtClean="0"/>
              <a:t>).</a:t>
            </a:r>
          </a:p>
          <a:p>
            <a:r>
              <a:rPr lang="pt-PT" sz="2400" dirty="0" smtClean="0"/>
              <a:t>A </a:t>
            </a:r>
            <a:r>
              <a:rPr lang="pt-PT" sz="2400" b="1" dirty="0" smtClean="0"/>
              <a:t>atmosfera primitiva </a:t>
            </a:r>
            <a:r>
              <a:rPr lang="pt-PT" sz="2400" dirty="0" smtClean="0"/>
              <a:t>formou-se quando os </a:t>
            </a:r>
            <a:r>
              <a:rPr lang="pt-PT" sz="2400" b="1" dirty="0" smtClean="0"/>
              <a:t>vulcões</a:t>
            </a:r>
            <a:r>
              <a:rPr lang="pt-PT" sz="2400" dirty="0" smtClean="0"/>
              <a:t> libertaram </a:t>
            </a:r>
            <a:r>
              <a:rPr lang="pt-PT" sz="2400" b="1" dirty="0" smtClean="0"/>
              <a:t>gases do interior da Terra</a:t>
            </a:r>
            <a:r>
              <a:rPr lang="pt-PT" sz="2400" dirty="0" smtClean="0"/>
              <a:t>.</a:t>
            </a:r>
            <a:endParaRPr lang="pt-PT" sz="2400" dirty="0"/>
          </a:p>
          <a:p>
            <a:endParaRPr lang="pt-PT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95" y="3284984"/>
            <a:ext cx="731931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27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Primitiva </a:t>
            </a:r>
            <a:r>
              <a:rPr lang="pt-PT" sz="3000" cap="all" dirty="0">
                <a:effectLst/>
              </a:rPr>
              <a:t>da Terra</a:t>
            </a: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09600" y="4509120"/>
            <a:ext cx="8075240" cy="1769443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 atmosfera primitiva </a:t>
            </a:r>
            <a:r>
              <a:rPr lang="pt-PT" sz="2400" b="1" dirty="0" smtClean="0"/>
              <a:t>não tinha oxigénio</a:t>
            </a:r>
            <a:r>
              <a:rPr lang="pt-PT" sz="2400" dirty="0" smtClean="0"/>
              <a:t>.</a:t>
            </a:r>
          </a:p>
          <a:p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b="1" dirty="0"/>
              <a:t>composição</a:t>
            </a:r>
            <a:r>
              <a:rPr lang="pt-PT" sz="2400" dirty="0"/>
              <a:t> da atmosfera </a:t>
            </a:r>
            <a:r>
              <a:rPr lang="pt-PT" sz="2400" b="1" dirty="0" smtClean="0"/>
              <a:t>variou muito </a:t>
            </a:r>
            <a:r>
              <a:rPr lang="pt-PT" sz="2400" dirty="0" smtClean="0"/>
              <a:t>ao </a:t>
            </a:r>
            <a:r>
              <a:rPr lang="pt-PT" sz="2400" dirty="0"/>
              <a:t>longo </a:t>
            </a:r>
            <a:r>
              <a:rPr lang="pt-PT" sz="2400" dirty="0" smtClean="0"/>
              <a:t>dos anos. </a:t>
            </a:r>
            <a:endParaRPr lang="pt-PT" sz="24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1"/>
            <a:ext cx="8178080" cy="30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149886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Primitiva </a:t>
            </a:r>
            <a:r>
              <a:rPr lang="pt-PT" sz="3000" cap="all" dirty="0">
                <a:effectLst/>
              </a:rPr>
              <a:t>da Terra</a:t>
            </a: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467544" y="1196752"/>
            <a:ext cx="8217668" cy="468052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 </a:t>
            </a:r>
            <a:r>
              <a:rPr lang="pt-PT" sz="2400" b="1" dirty="0" smtClean="0"/>
              <a:t>vapor de água </a:t>
            </a:r>
            <a:r>
              <a:rPr lang="pt-PT" sz="2400" dirty="0" smtClean="0"/>
              <a:t>condensou, formando a </a:t>
            </a:r>
            <a:r>
              <a:rPr lang="pt-PT" sz="2400" b="1" dirty="0" smtClean="0"/>
              <a:t>chuva</a:t>
            </a:r>
            <a:r>
              <a:rPr lang="pt-PT" sz="2400" dirty="0" smtClean="0"/>
              <a:t>, </a:t>
            </a:r>
            <a:r>
              <a:rPr lang="pt-PT" sz="2400" dirty="0"/>
              <a:t>e</a:t>
            </a:r>
            <a:r>
              <a:rPr lang="pt-PT" sz="2400" dirty="0" smtClean="0"/>
              <a:t> </a:t>
            </a:r>
            <a:r>
              <a:rPr lang="pt-PT" sz="2400" b="1" dirty="0" smtClean="0"/>
              <a:t>diminuiu</a:t>
            </a:r>
            <a:r>
              <a:rPr lang="pt-PT" sz="2400" dirty="0" smtClean="0"/>
              <a:t> muito na atmosfera.</a:t>
            </a:r>
          </a:p>
          <a:p>
            <a:endParaRPr lang="pt-PT" sz="2400" dirty="0"/>
          </a:p>
          <a:p>
            <a:r>
              <a:rPr lang="pt-PT" sz="2400" dirty="0" smtClean="0"/>
              <a:t>A </a:t>
            </a:r>
            <a:r>
              <a:rPr lang="pt-PT" sz="2400" b="1" dirty="0" smtClean="0"/>
              <a:t>chuva</a:t>
            </a:r>
            <a:r>
              <a:rPr lang="pt-PT" sz="2400" dirty="0" smtClean="0"/>
              <a:t> </a:t>
            </a:r>
            <a:r>
              <a:rPr lang="pt-PT" sz="2400" dirty="0"/>
              <a:t>formou os </a:t>
            </a:r>
            <a:r>
              <a:rPr lang="pt-PT" sz="2400" b="1" dirty="0"/>
              <a:t>oceanos</a:t>
            </a:r>
            <a:r>
              <a:rPr lang="pt-PT" sz="2400" dirty="0"/>
              <a:t> </a:t>
            </a:r>
            <a:r>
              <a:rPr lang="pt-PT" sz="2400" dirty="0" smtClean="0"/>
              <a:t>(aparecimento da </a:t>
            </a:r>
            <a:r>
              <a:rPr lang="pt-PT" sz="2400" b="1" dirty="0" smtClean="0"/>
              <a:t>água líquida</a:t>
            </a:r>
            <a:r>
              <a:rPr lang="pt-PT" sz="2400" dirty="0" smtClean="0"/>
              <a:t>)</a:t>
            </a:r>
            <a:br>
              <a:rPr lang="pt-PT" sz="2400" dirty="0" smtClean="0"/>
            </a:br>
            <a:r>
              <a:rPr lang="pt-PT" sz="2400" dirty="0" smtClean="0"/>
              <a:t>e dissolveu o </a:t>
            </a:r>
            <a:r>
              <a:rPr lang="pt-PT" sz="2400" b="1" dirty="0" smtClean="0"/>
              <a:t>CO</a:t>
            </a:r>
            <a:r>
              <a:rPr lang="pt-PT" sz="2400" b="1" baseline="-25000" dirty="0" smtClean="0"/>
              <a:t>2</a:t>
            </a:r>
            <a:r>
              <a:rPr lang="pt-PT" sz="2400" dirty="0" smtClean="0"/>
              <a:t>, que </a:t>
            </a:r>
            <a:r>
              <a:rPr lang="pt-PT" sz="2400" b="1" dirty="0" smtClean="0"/>
              <a:t>diminuiu</a:t>
            </a:r>
            <a:r>
              <a:rPr lang="pt-PT" sz="2400" dirty="0" smtClean="0"/>
              <a:t> muito na atmosfera.</a:t>
            </a:r>
          </a:p>
          <a:p>
            <a:endParaRPr lang="pt-PT" sz="2400" dirty="0" smtClean="0"/>
          </a:p>
          <a:p>
            <a:r>
              <a:rPr lang="pt-PT" sz="2400" dirty="0" smtClean="0"/>
              <a:t>As </a:t>
            </a:r>
            <a:r>
              <a:rPr lang="pt-PT" sz="2400" dirty="0"/>
              <a:t>moléculas de </a:t>
            </a:r>
            <a:r>
              <a:rPr lang="pt-PT" sz="2400" b="1" dirty="0"/>
              <a:t>metano</a:t>
            </a:r>
            <a:r>
              <a:rPr lang="pt-PT" sz="2400" dirty="0"/>
              <a:t> e de </a:t>
            </a:r>
            <a:r>
              <a:rPr lang="pt-PT" sz="2400" b="1" dirty="0" smtClean="0"/>
              <a:t>amoníaco</a:t>
            </a:r>
            <a:r>
              <a:rPr lang="pt-PT" sz="2400" dirty="0" smtClean="0"/>
              <a:t> foram </a:t>
            </a:r>
            <a:r>
              <a:rPr lang="pt-PT" sz="2400" b="1" dirty="0" smtClean="0"/>
              <a:t>destruídas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pela </a:t>
            </a:r>
            <a:r>
              <a:rPr lang="pt-PT" sz="2400" b="1" dirty="0" smtClean="0"/>
              <a:t>radiação solar</a:t>
            </a:r>
            <a:r>
              <a:rPr lang="pt-PT" sz="2400" dirty="0" smtClean="0"/>
              <a:t>.</a:t>
            </a:r>
          </a:p>
          <a:p>
            <a:endParaRPr lang="pt-PT" sz="2400" dirty="0"/>
          </a:p>
          <a:p>
            <a:r>
              <a:rPr lang="pt-PT" sz="2400" dirty="0"/>
              <a:t>O </a:t>
            </a:r>
            <a:r>
              <a:rPr lang="pt-PT" sz="2400" b="1" dirty="0"/>
              <a:t>oxigénio</a:t>
            </a:r>
            <a:r>
              <a:rPr lang="pt-PT" sz="2400" dirty="0"/>
              <a:t> formou-se porque as </a:t>
            </a:r>
            <a:r>
              <a:rPr lang="pt-PT" sz="2400" b="1" dirty="0"/>
              <a:t>radiações ultravioletas </a:t>
            </a:r>
            <a:r>
              <a:rPr lang="pt-PT" sz="2400" dirty="0"/>
              <a:t>do Sol transformaram as </a:t>
            </a:r>
            <a:r>
              <a:rPr lang="pt-PT" sz="2400" b="1" dirty="0" smtClean="0"/>
              <a:t>moléculas </a:t>
            </a:r>
            <a:r>
              <a:rPr lang="pt-PT" sz="2400" b="1" dirty="0"/>
              <a:t>de </a:t>
            </a:r>
            <a:r>
              <a:rPr lang="pt-PT" sz="2400" b="1" dirty="0" smtClean="0"/>
              <a:t>água</a:t>
            </a:r>
            <a:r>
              <a:rPr lang="pt-PT" sz="2400" dirty="0" smtClean="0"/>
              <a:t> (2H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O </a:t>
            </a:r>
            <a:r>
              <a:rPr lang="pt-PT" sz="2400" dirty="0" smtClean="0">
                <a:sym typeface="Symbol"/>
              </a:rPr>
              <a:t></a:t>
            </a:r>
            <a:r>
              <a:rPr lang="pt-PT" sz="2400" dirty="0" smtClean="0"/>
              <a:t> 2H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 + O</a:t>
            </a:r>
            <a:r>
              <a:rPr lang="pt-PT" sz="2400" baseline="-25000" dirty="0" smtClean="0"/>
              <a:t>2</a:t>
            </a:r>
            <a:r>
              <a:rPr lang="pt-PT" sz="2400" dirty="0" smtClean="0"/>
              <a:t>) e</a:t>
            </a:r>
            <a:br>
              <a:rPr lang="pt-PT" sz="2400" dirty="0" smtClean="0"/>
            </a:br>
            <a:r>
              <a:rPr lang="pt-PT" sz="2400" dirty="0" smtClean="0"/>
              <a:t>devido à </a:t>
            </a:r>
            <a:r>
              <a:rPr lang="pt-PT" sz="2400" b="1" dirty="0" smtClean="0"/>
              <a:t>fotossíntese</a:t>
            </a:r>
            <a:r>
              <a:rPr lang="pt-PT" sz="2400" dirty="0" smtClean="0"/>
              <a:t> das </a:t>
            </a:r>
            <a:r>
              <a:rPr lang="pt-PT" sz="2400" dirty="0" err="1" smtClean="0"/>
              <a:t>cianobactérias</a:t>
            </a:r>
            <a:r>
              <a:rPr lang="pt-PT" sz="2400" dirty="0" smtClean="0"/>
              <a:t>. </a:t>
            </a:r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10830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Primitiva </a:t>
            </a:r>
            <a:r>
              <a:rPr lang="pt-PT" sz="3000" cap="all" dirty="0">
                <a:effectLst/>
              </a:rPr>
              <a:t>da Terra</a:t>
            </a: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2979762" y="1196752"/>
            <a:ext cx="5705450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12" y="1251372"/>
            <a:ext cx="249555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2987824" y="1349152"/>
            <a:ext cx="5832648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Constituição da atmosfera há </a:t>
            </a:r>
            <a:r>
              <a:rPr lang="pt-PT" sz="2400" dirty="0"/>
              <a:t>cerca </a:t>
            </a:r>
            <a:r>
              <a:rPr lang="pt-PT" sz="2400" dirty="0" smtClean="0"/>
              <a:t>de 2300 </a:t>
            </a:r>
            <a:r>
              <a:rPr lang="pt-PT" sz="2400" dirty="0"/>
              <a:t>milhões de </a:t>
            </a:r>
            <a:r>
              <a:rPr lang="pt-PT" sz="2400" dirty="0" smtClean="0"/>
              <a:t>anos:</a:t>
            </a:r>
          </a:p>
          <a:p>
            <a:pPr lvl="1"/>
            <a:r>
              <a:rPr lang="pt-PT" b="1" dirty="0" smtClean="0"/>
              <a:t>Vestígios</a:t>
            </a:r>
            <a:r>
              <a:rPr lang="pt-PT" dirty="0" smtClean="0"/>
              <a:t> </a:t>
            </a:r>
            <a:r>
              <a:rPr lang="pt-PT" dirty="0"/>
              <a:t>de </a:t>
            </a:r>
            <a:r>
              <a:rPr lang="pt-PT" b="1" dirty="0" smtClean="0"/>
              <a:t>água</a:t>
            </a:r>
            <a:r>
              <a:rPr lang="pt-PT" dirty="0" smtClean="0"/>
              <a:t>, </a:t>
            </a:r>
            <a:r>
              <a:rPr lang="pt-PT" b="1" dirty="0" smtClean="0"/>
              <a:t>CO</a:t>
            </a:r>
            <a:r>
              <a:rPr lang="pt-PT" b="1" baseline="-25000" dirty="0" smtClean="0"/>
              <a:t>2</a:t>
            </a:r>
            <a:r>
              <a:rPr lang="pt-PT" dirty="0" smtClean="0"/>
              <a:t> e </a:t>
            </a:r>
            <a:r>
              <a:rPr lang="pt-PT" b="1" dirty="0" smtClean="0"/>
              <a:t>oxigénio</a:t>
            </a:r>
            <a:r>
              <a:rPr lang="pt-PT" sz="2400" dirty="0" smtClean="0"/>
              <a:t>;</a:t>
            </a:r>
          </a:p>
          <a:p>
            <a:pPr lvl="1"/>
            <a:r>
              <a:rPr lang="pt-PT" sz="2400" dirty="0" smtClean="0"/>
              <a:t>O </a:t>
            </a:r>
            <a:r>
              <a:rPr lang="pt-PT" sz="2400" b="1" dirty="0"/>
              <a:t>azoto</a:t>
            </a:r>
            <a:r>
              <a:rPr lang="pt-PT" sz="2400" dirty="0"/>
              <a:t> </a:t>
            </a:r>
            <a:r>
              <a:rPr lang="pt-PT" sz="2400" dirty="0" smtClean="0"/>
              <a:t>era o </a:t>
            </a:r>
            <a:r>
              <a:rPr lang="pt-PT" sz="2400" dirty="0"/>
              <a:t>componente </a:t>
            </a:r>
            <a:r>
              <a:rPr lang="pt-PT" sz="2400" dirty="0" smtClean="0"/>
              <a:t>principal (cerca de 100%).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41379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2"/>
          <p:cNvSpPr txBox="1">
            <a:spLocks/>
          </p:cNvSpPr>
          <p:nvPr/>
        </p:nvSpPr>
        <p:spPr>
          <a:xfrm>
            <a:off x="611560" y="13766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Atmosfera ACTUAL DA TERRA</a:t>
            </a:r>
            <a:endParaRPr lang="pt-PT" sz="3000" cap="all" dirty="0">
              <a:effectLst/>
            </a:endParaRPr>
          </a:p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457200" y="1124744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2979762" y="1196752"/>
            <a:ext cx="5705450" cy="3024336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</p:txBody>
      </p:sp>
      <p:sp>
        <p:nvSpPr>
          <p:cNvPr id="11" name="Marcador de Posição de Conteúdo 2"/>
          <p:cNvSpPr txBox="1">
            <a:spLocks/>
          </p:cNvSpPr>
          <p:nvPr/>
        </p:nvSpPr>
        <p:spPr>
          <a:xfrm>
            <a:off x="763960" y="1529090"/>
            <a:ext cx="7920880" cy="4065315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467544" y="1196752"/>
            <a:ext cx="8352928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Há cerca de 1500 milhões de anos, a atmosfera tinha a </a:t>
            </a:r>
            <a:r>
              <a:rPr lang="pt-PT" sz="2400" b="1" dirty="0"/>
              <a:t>composição </a:t>
            </a:r>
            <a:r>
              <a:rPr lang="pt-PT" sz="2400" b="1" dirty="0" smtClean="0"/>
              <a:t>actual</a:t>
            </a:r>
            <a:r>
              <a:rPr lang="pt-PT" sz="2400" dirty="0" smtClean="0"/>
              <a:t>, nos seus </a:t>
            </a:r>
            <a:r>
              <a:rPr lang="pt-PT" sz="2400" b="1" dirty="0" smtClean="0"/>
              <a:t>principais gases</a:t>
            </a:r>
            <a:r>
              <a:rPr lang="pt-PT" sz="2400" dirty="0" smtClean="0"/>
              <a:t>:</a:t>
            </a:r>
          </a:p>
          <a:p>
            <a:pPr lvl="1"/>
            <a:r>
              <a:rPr lang="pt-PT" dirty="0" smtClean="0"/>
              <a:t>O </a:t>
            </a:r>
            <a:r>
              <a:rPr lang="pt-PT" b="1" dirty="0" smtClean="0"/>
              <a:t>azoto</a:t>
            </a:r>
            <a:r>
              <a:rPr lang="pt-PT" dirty="0" smtClean="0"/>
              <a:t> é o gás que existe em maior quantidade (78,1%);</a:t>
            </a:r>
          </a:p>
          <a:p>
            <a:pPr lvl="1"/>
            <a:r>
              <a:rPr lang="pt-PT" dirty="0" smtClean="0"/>
              <a:t>O </a:t>
            </a:r>
            <a:r>
              <a:rPr lang="pt-PT" b="1" dirty="0" smtClean="0"/>
              <a:t>oxigénio</a:t>
            </a:r>
            <a:r>
              <a:rPr lang="pt-PT" dirty="0" smtClean="0"/>
              <a:t> </a:t>
            </a:r>
            <a:r>
              <a:rPr lang="pt-PT" dirty="0"/>
              <a:t>é o </a:t>
            </a:r>
            <a:r>
              <a:rPr lang="pt-PT" dirty="0" smtClean="0"/>
              <a:t>segundo gás mais abundante </a:t>
            </a:r>
            <a:r>
              <a:rPr lang="pt-PT" dirty="0"/>
              <a:t>(20,9</a:t>
            </a:r>
            <a:r>
              <a:rPr lang="pt-PT" dirty="0" smtClean="0"/>
              <a:t>%).</a:t>
            </a:r>
            <a:endParaRPr lang="pt-PT" dirty="0"/>
          </a:p>
          <a:p>
            <a:endParaRPr lang="pt-PT" sz="2400" dirty="0" smtClean="0"/>
          </a:p>
          <a:p>
            <a:r>
              <a:rPr lang="pt-PT" sz="2400" dirty="0" smtClean="0"/>
              <a:t>Devido </a:t>
            </a:r>
            <a:r>
              <a:rPr lang="pt-PT" sz="2400" dirty="0"/>
              <a:t>à força gravítica, cerca de </a:t>
            </a:r>
            <a:r>
              <a:rPr lang="pt-PT" sz="2400" b="1" dirty="0"/>
              <a:t>80% da massa da atmosfera </a:t>
            </a:r>
            <a:r>
              <a:rPr lang="pt-PT" sz="2400" dirty="0"/>
              <a:t>encontra-se na </a:t>
            </a:r>
            <a:r>
              <a:rPr lang="pt-PT" sz="2400" b="1" dirty="0"/>
              <a:t>camada mais próxima </a:t>
            </a:r>
            <a:r>
              <a:rPr lang="pt-PT" sz="2400" dirty="0"/>
              <a:t>da superfície da </a:t>
            </a:r>
            <a:r>
              <a:rPr lang="pt-PT" sz="2400" dirty="0" smtClean="0"/>
              <a:t>Terra,</a:t>
            </a:r>
            <a:br>
              <a:rPr lang="pt-PT" sz="2400" dirty="0" smtClean="0"/>
            </a:br>
            <a:r>
              <a:rPr lang="pt-PT" sz="2400" dirty="0" smtClean="0"/>
              <a:t>a </a:t>
            </a:r>
            <a:r>
              <a:rPr lang="pt-PT" sz="2400" b="1" dirty="0"/>
              <a:t>Troposfera</a:t>
            </a:r>
            <a:r>
              <a:rPr lang="pt-PT" sz="2400" dirty="0"/>
              <a:t>.</a:t>
            </a:r>
          </a:p>
          <a:p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36731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5467</TotalTime>
  <Words>885</Words>
  <Application>Microsoft Office PowerPoint</Application>
  <PresentationFormat>Apresentação no Ecrã (4:3)</PresentationFormat>
  <Paragraphs>145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29</vt:i4>
      </vt:variant>
    </vt:vector>
  </HeadingPairs>
  <TitlesOfParts>
    <vt:vector size="30" baseType="lpstr">
      <vt:lpstr>Aspecto</vt:lpstr>
      <vt:lpstr>1. EVOLUÇÃO DA ATMOSFERA TERRESTRE: BREVE HISTÓRIA   1.1. DA ATMOSFERA PRIMITIVA À ATMOSFERA ACTUAL   1.2. ALTERAÇÃO DA CONCENTRAÇÃO DOS          COMPONENTES VESTIGIAIS DA ATMOSFERA.  DOSE LETAL DE UM PRODUTO QUÍMICO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Escritório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Jorge Louro</dc:creator>
  <cp:lastModifiedBy>Nelson</cp:lastModifiedBy>
  <cp:revision>181</cp:revision>
  <dcterms:created xsi:type="dcterms:W3CDTF">2004-01-27T00:06:26Z</dcterms:created>
  <dcterms:modified xsi:type="dcterms:W3CDTF">2011-08-25T00:47:30Z</dcterms:modified>
</cp:coreProperties>
</file>